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1"/>
  </p:handoutMasterIdLst>
  <p:sldIdLst>
    <p:sldId id="256" r:id="rId2"/>
    <p:sldId id="347" r:id="rId3"/>
    <p:sldId id="320" r:id="rId4"/>
    <p:sldId id="348" r:id="rId5"/>
    <p:sldId id="321" r:id="rId6"/>
    <p:sldId id="335" r:id="rId7"/>
    <p:sldId id="338" r:id="rId8"/>
    <p:sldId id="339" r:id="rId9"/>
    <p:sldId id="340" r:id="rId10"/>
    <p:sldId id="322" r:id="rId11"/>
    <p:sldId id="341" r:id="rId12"/>
    <p:sldId id="342" r:id="rId13"/>
    <p:sldId id="343" r:id="rId14"/>
    <p:sldId id="323" r:id="rId15"/>
    <p:sldId id="344" r:id="rId16"/>
    <p:sldId id="324" r:id="rId17"/>
    <p:sldId id="325" r:id="rId18"/>
    <p:sldId id="345" r:id="rId19"/>
    <p:sldId id="349" r:id="rId20"/>
    <p:sldId id="350" r:id="rId21"/>
    <p:sldId id="351" r:id="rId22"/>
    <p:sldId id="352" r:id="rId23"/>
    <p:sldId id="353" r:id="rId24"/>
    <p:sldId id="268" r:id="rId25"/>
    <p:sldId id="275" r:id="rId26"/>
    <p:sldId id="319" r:id="rId27"/>
    <p:sldId id="331" r:id="rId28"/>
    <p:sldId id="332" r:id="rId29"/>
    <p:sldId id="333" r:id="rId30"/>
    <p:sldId id="329" r:id="rId31"/>
    <p:sldId id="360" r:id="rId32"/>
    <p:sldId id="361" r:id="rId33"/>
    <p:sldId id="354" r:id="rId34"/>
    <p:sldId id="355" r:id="rId35"/>
    <p:sldId id="356" r:id="rId36"/>
    <p:sldId id="357" r:id="rId37"/>
    <p:sldId id="358" r:id="rId38"/>
    <p:sldId id="359" r:id="rId39"/>
    <p:sldId id="362" r:id="rId4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64" y="-1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3C93A-B75E-794B-ABF7-1C7EE56B03AF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A9B17-44ED-494D-9F03-9AF7C52A45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96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BF5C-D21F-4F49-8BF9-C72A33557E50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E82A-30F1-5C4C-B73F-C9ED86D1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BF5C-D21F-4F49-8BF9-C72A33557E50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E82A-30F1-5C4C-B73F-C9ED86D1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BF5C-D21F-4F49-8BF9-C72A33557E50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E82A-30F1-5C4C-B73F-C9ED86D1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BF5C-D21F-4F49-8BF9-C72A33557E50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E82A-30F1-5C4C-B73F-C9ED86D1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BF5C-D21F-4F49-8BF9-C72A33557E50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E82A-30F1-5C4C-B73F-C9ED86D1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BF5C-D21F-4F49-8BF9-C72A33557E50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E82A-30F1-5C4C-B73F-C9ED86D1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BF5C-D21F-4F49-8BF9-C72A33557E50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E82A-30F1-5C4C-B73F-C9ED86D1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BF5C-D21F-4F49-8BF9-C72A33557E50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E82A-30F1-5C4C-B73F-C9ED86D1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BF5C-D21F-4F49-8BF9-C72A33557E50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E82A-30F1-5C4C-B73F-C9ED86D1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BF5C-D21F-4F49-8BF9-C72A33557E50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E82A-30F1-5C4C-B73F-C9ED86D1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BF5C-D21F-4F49-8BF9-C72A33557E50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E82A-30F1-5C4C-B73F-C9ED86D1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0510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896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fld id="{F5D6BF5C-D21F-4F49-8BF9-C72A33557E50}" type="datetimeFigureOut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fld id="{4C49E82A-30F1-5C4C-B73F-C9ED86D10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96118"/>
            <a:ext cx="9144000" cy="1470025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Likelihood &amp; Hierarchical Models</a:t>
            </a:r>
            <a:endParaRPr lang="en-US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8091" y="0"/>
            <a:ext cx="70160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ctr">
              <a:buNone/>
            </a:pPr>
            <a:r>
              <a:rPr lang="en-US" sz="9600" dirty="0" err="1" smtClean="0">
                <a:solidFill>
                  <a:schemeClr val="bg1">
                    <a:lumMod val="85000"/>
                  </a:schemeClr>
                </a:solidFill>
                <a:latin typeface="Symbol" charset="2"/>
                <a:cs typeface="Symbol" charset="2"/>
              </a:rPr>
              <a:t>q</a:t>
            </a:r>
            <a:r>
              <a:rPr lang="en-US" sz="9600" baseline="-25000" dirty="0" err="1" smtClean="0">
                <a:solidFill>
                  <a:schemeClr val="bg1">
                    <a:lumMod val="85000"/>
                  </a:schemeClr>
                </a:solidFill>
              </a:rPr>
              <a:t>ij</a:t>
            </a:r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  <a:latin typeface="Symbol" charset="2"/>
                <a:cs typeface="Symbol" charset="2"/>
              </a:rPr>
              <a:t> ~ N(y</a:t>
            </a:r>
            <a:r>
              <a:rPr lang="en-US" sz="9600" baseline="-25000" dirty="0" smtClean="0">
                <a:solidFill>
                  <a:schemeClr val="bg1">
                    <a:lumMod val="85000"/>
                  </a:schemeClr>
                </a:solidFill>
              </a:rPr>
              <a:t>j</a:t>
            </a:r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</a:rPr>
              <a:t>,</a:t>
            </a:r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  <a:latin typeface="Symbol" charset="2"/>
                <a:cs typeface="Symbol" charset="2"/>
              </a:rPr>
              <a:t>w</a:t>
            </a:r>
            <a:r>
              <a:rPr lang="en-US" sz="9600" baseline="-25000" dirty="0" smtClean="0">
                <a:solidFill>
                  <a:schemeClr val="bg1">
                    <a:lumMod val="85000"/>
                  </a:schemeClr>
                </a:solidFill>
              </a:rPr>
              <a:t>j</a:t>
            </a:r>
            <a:r>
              <a:rPr lang="en-US" sz="9600" baseline="30000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  <a:latin typeface="Symbol" charset="2"/>
                <a:cs typeface="Symbol" charset="2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3897" y="4932452"/>
            <a:ext cx="61987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ctr">
              <a:buNone/>
            </a:pPr>
            <a:r>
              <a:rPr lang="en-US" sz="9600" dirty="0" err="1" smtClean="0">
                <a:solidFill>
                  <a:schemeClr val="bg1">
                    <a:lumMod val="75000"/>
                  </a:schemeClr>
                </a:solidFill>
                <a:latin typeface="Symbol" charset="2"/>
                <a:cs typeface="Symbol" charset="2"/>
              </a:rPr>
              <a:t>y</a:t>
            </a:r>
            <a:r>
              <a:rPr lang="en-US" sz="9600" baseline="-25000" dirty="0" err="1" smtClean="0">
                <a:solidFill>
                  <a:schemeClr val="bg1">
                    <a:lumMod val="75000"/>
                  </a:schemeClr>
                </a:solidFill>
              </a:rPr>
              <a:t>j</a:t>
            </a:r>
            <a:r>
              <a:rPr lang="en-US" sz="9600" dirty="0" smtClean="0">
                <a:solidFill>
                  <a:schemeClr val="bg1">
                    <a:lumMod val="75000"/>
                  </a:schemeClr>
                </a:solidFill>
                <a:latin typeface="Symbol" charset="2"/>
                <a:cs typeface="Symbol" charset="2"/>
              </a:rPr>
              <a:t> ~ N(m</a:t>
            </a:r>
            <a:r>
              <a:rPr lang="en-US" sz="9600" dirty="0" smtClean="0">
                <a:solidFill>
                  <a:schemeClr val="bg1">
                    <a:lumMod val="75000"/>
                  </a:schemeClr>
                </a:solidFill>
              </a:rPr>
              <a:t>,</a:t>
            </a:r>
            <a:r>
              <a:rPr lang="en-US" sz="9600" dirty="0" smtClean="0">
                <a:solidFill>
                  <a:schemeClr val="bg1">
                    <a:lumMod val="75000"/>
                  </a:schemeClr>
                </a:solidFill>
                <a:latin typeface="Symbol" charset="2"/>
                <a:cs typeface="Symbol" charset="2"/>
              </a:rPr>
              <a:t>t</a:t>
            </a:r>
            <a:r>
              <a:rPr lang="en-US" sz="9600" baseline="300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9600" dirty="0" smtClean="0">
                <a:solidFill>
                  <a:schemeClr val="bg1">
                    <a:lumMod val="75000"/>
                  </a:schemeClr>
                </a:solidFill>
                <a:latin typeface="Symbol" charset="2"/>
                <a:cs typeface="Symbol" charset="2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The Maximum Likelihood Estimate is the value at which </a:t>
            </a:r>
            <a:r>
              <a:rPr lang="en-US" sz="5400" dirty="0" err="1" smtClean="0"/>
              <a:t>p(D|θ</a:t>
            </a:r>
            <a:r>
              <a:rPr lang="en-US" sz="5400" dirty="0" smtClean="0"/>
              <a:t>) is highest.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2norm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750"/>
            <a:ext cx="9144000" cy="4794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Two Likelihoods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36700" y="2578100"/>
            <a:ext cx="1813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latin typeface="Avenir Book"/>
                <a:cs typeface="Avenir Book"/>
              </a:rPr>
              <a:t> = 3, </a:t>
            </a:r>
            <a:r>
              <a:rPr lang="en-US" sz="2400" dirty="0" err="1" smtClean="0">
                <a:latin typeface="Symbol" charset="2"/>
                <a:cs typeface="Symbol" charset="2"/>
              </a:rPr>
              <a:t>s</a:t>
            </a:r>
            <a:r>
              <a:rPr lang="en-US" sz="2400" dirty="0" smtClean="0">
                <a:latin typeface="Avenir Book"/>
                <a:cs typeface="Avenir Book"/>
              </a:rPr>
              <a:t> = 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99200" y="2578100"/>
            <a:ext cx="1813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latin typeface="Avenir Book"/>
                <a:cs typeface="Avenir Book"/>
              </a:rPr>
              <a:t> = 7, </a:t>
            </a:r>
            <a:r>
              <a:rPr lang="en-US" sz="2400" dirty="0" err="1" smtClean="0">
                <a:latin typeface="Symbol" charset="2"/>
                <a:cs typeface="Symbol" charset="2"/>
              </a:rPr>
              <a:t>s</a:t>
            </a:r>
            <a:r>
              <a:rPr lang="en-US" sz="2400" dirty="0" smtClean="0">
                <a:latin typeface="Avenir Book"/>
                <a:cs typeface="Avenir Book"/>
              </a:rPr>
              <a:t> = 1</a:t>
            </a:r>
            <a:endParaRPr lang="en-US" sz="2400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normswithdat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750"/>
            <a:ext cx="9144000" cy="4794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Two Likelihoods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36700" y="2578100"/>
            <a:ext cx="1813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latin typeface="Avenir Book"/>
                <a:cs typeface="Avenir Book"/>
              </a:rPr>
              <a:t> = 3, </a:t>
            </a:r>
            <a:r>
              <a:rPr lang="en-US" sz="2400" dirty="0" err="1" smtClean="0">
                <a:latin typeface="Symbol" charset="2"/>
                <a:cs typeface="Symbol" charset="2"/>
              </a:rPr>
              <a:t>s</a:t>
            </a:r>
            <a:r>
              <a:rPr lang="en-US" sz="2400" dirty="0" smtClean="0">
                <a:latin typeface="Avenir Book"/>
                <a:cs typeface="Avenir Book"/>
              </a:rPr>
              <a:t> = 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99200" y="2578100"/>
            <a:ext cx="1813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latin typeface="Avenir Book"/>
                <a:cs typeface="Avenir Book"/>
              </a:rPr>
              <a:t> = 7, </a:t>
            </a:r>
            <a:r>
              <a:rPr lang="en-US" sz="2400" dirty="0" err="1" smtClean="0">
                <a:latin typeface="Symbol" charset="2"/>
                <a:cs typeface="Symbol" charset="2"/>
              </a:rPr>
              <a:t>s</a:t>
            </a:r>
            <a:r>
              <a:rPr lang="en-US" sz="2400" dirty="0" smtClean="0">
                <a:latin typeface="Avenir Book"/>
                <a:cs typeface="Avenir Book"/>
              </a:rPr>
              <a:t> = 1</a:t>
            </a:r>
            <a:endParaRPr lang="en-US" sz="2400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normlin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750"/>
            <a:ext cx="9144000" cy="4794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Two Likelihoods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36700" y="2578100"/>
            <a:ext cx="1813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latin typeface="Avenir Book"/>
                <a:cs typeface="Avenir Book"/>
              </a:rPr>
              <a:t> = 3, </a:t>
            </a:r>
            <a:r>
              <a:rPr lang="en-US" sz="2400" dirty="0" err="1" smtClean="0">
                <a:latin typeface="Symbol" charset="2"/>
                <a:cs typeface="Symbol" charset="2"/>
              </a:rPr>
              <a:t>s</a:t>
            </a:r>
            <a:r>
              <a:rPr lang="en-US" sz="2400" dirty="0" smtClean="0">
                <a:latin typeface="Avenir Book"/>
                <a:cs typeface="Avenir Book"/>
              </a:rPr>
              <a:t> = 1</a:t>
            </a:r>
            <a:endParaRPr lang="en-US" sz="2400" dirty="0">
              <a:latin typeface="Avenir Book"/>
              <a:cs typeface="Avenir Boo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99200" y="2578100"/>
            <a:ext cx="1813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latin typeface="Avenir Book"/>
                <a:cs typeface="Avenir Book"/>
              </a:rPr>
              <a:t> = 7, </a:t>
            </a:r>
            <a:r>
              <a:rPr lang="en-US" sz="2400" dirty="0" err="1" smtClean="0">
                <a:latin typeface="Symbol" charset="2"/>
                <a:cs typeface="Symbol" charset="2"/>
              </a:rPr>
              <a:t>s</a:t>
            </a:r>
            <a:r>
              <a:rPr lang="en-US" sz="2400" dirty="0" smtClean="0">
                <a:latin typeface="Avenir Book"/>
                <a:cs typeface="Avenir Book"/>
              </a:rPr>
              <a:t> = 1</a:t>
            </a:r>
            <a:endParaRPr lang="en-US" sz="2400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</a:t>
            </a:r>
            <a:endParaRPr lang="en-US" dirty="0"/>
          </a:p>
        </p:txBody>
      </p:sp>
      <p:pic>
        <p:nvPicPr>
          <p:cNvPr id="4" name="Picture 3" descr="likelihood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750"/>
            <a:ext cx="9144000" cy="479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</a:t>
            </a:r>
            <a:endParaRPr lang="en-US" dirty="0"/>
          </a:p>
        </p:txBody>
      </p:sp>
      <p:pic>
        <p:nvPicPr>
          <p:cNvPr id="4" name="Picture 3" descr="likelihood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750"/>
            <a:ext cx="9144000" cy="4794250"/>
          </a:xfrm>
          <a:prstGeom prst="rect">
            <a:avLst/>
          </a:prstGeom>
        </p:spPr>
      </p:pic>
      <p:pic>
        <p:nvPicPr>
          <p:cNvPr id="5" name="Picture 4" descr="l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63750"/>
            <a:ext cx="9144000" cy="479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Log-Likelihood</a:t>
            </a:r>
            <a:endParaRPr lang="en-US" dirty="0"/>
          </a:p>
        </p:txBody>
      </p:sp>
      <p:pic>
        <p:nvPicPr>
          <p:cNvPr id="4" name="Picture 3" descr="logl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750"/>
            <a:ext cx="9144000" cy="479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-2*Log-Likelihood = Deviance</a:t>
            </a:r>
            <a:endParaRPr lang="en-US" dirty="0"/>
          </a:p>
        </p:txBody>
      </p:sp>
      <p:pic>
        <p:nvPicPr>
          <p:cNvPr id="4" name="Picture 3" descr="devianc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750"/>
            <a:ext cx="9144000" cy="4794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0000" y="1648251"/>
            <a:ext cx="7104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Ratio of deviances of nested models  is ~ </a:t>
            </a:r>
            <a:r>
              <a:rPr lang="en-US" sz="2400" dirty="0" smtClean="0">
                <a:latin typeface="Symbol" charset="2"/>
                <a:cs typeface="Symbol" charset="2"/>
              </a:rPr>
              <a:t>c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Distributed,</a:t>
            </a:r>
          </a:p>
          <a:p>
            <a:r>
              <a:rPr lang="en-US" sz="2400" dirty="0" smtClean="0"/>
              <a:t> so, we can use it for tests!</a:t>
            </a:r>
            <a:endParaRPr lang="en-US" sz="2400" baseline="30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Bits of Likelihood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θcan</a:t>
            </a:r>
            <a:r>
              <a:rPr lang="en-US" dirty="0" smtClean="0"/>
              <a:t> be as many parameters for as complex a model as we would like</a:t>
            </a:r>
          </a:p>
          <a:p>
            <a:endParaRPr lang="en-US" dirty="0" smtClean="0"/>
          </a:p>
          <a:p>
            <a:r>
              <a:rPr lang="en-US" dirty="0" smtClean="0"/>
              <a:t>Underlying likelihood equation also encompasses distributional information</a:t>
            </a:r>
          </a:p>
          <a:p>
            <a:endParaRPr lang="en-US" dirty="0" smtClean="0"/>
          </a:p>
          <a:p>
            <a:r>
              <a:rPr lang="en-US" dirty="0" smtClean="0"/>
              <a:t>Multiple algorithms for </a:t>
            </a:r>
            <a:r>
              <a:rPr lang="en-US" b="1" i="1" dirty="0" smtClean="0"/>
              <a:t>searching </a:t>
            </a:r>
            <a:r>
              <a:rPr lang="en-US" dirty="0" smtClean="0"/>
              <a:t>parameter space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rma(Hedges.D</a:t>
            </a:r>
            <a:r>
              <a:rPr lang="en-US" dirty="0" smtClean="0"/>
              <a:t>, </a:t>
            </a:r>
            <a:r>
              <a:rPr lang="en-US" dirty="0" err="1" smtClean="0"/>
              <a:t>Var.D</a:t>
            </a:r>
            <a:r>
              <a:rPr lang="en-US" dirty="0" smtClean="0"/>
              <a:t>, data=</a:t>
            </a:r>
            <a:r>
              <a:rPr lang="en-US" dirty="0" err="1" smtClean="0"/>
              <a:t>lep</a:t>
            </a:r>
            <a:r>
              <a:rPr lang="en-US" dirty="0" smtClean="0"/>
              <a:t>, method="ML")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8966"/>
            <a:ext cx="9144000" cy="536903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Random-Effects Model (</a:t>
            </a:r>
            <a:r>
              <a:rPr lang="en-US" dirty="0" err="1" smtClean="0">
                <a:latin typeface="Courier"/>
                <a:cs typeface="Courier"/>
              </a:rPr>
              <a:t>k</a:t>
            </a:r>
            <a:r>
              <a:rPr lang="en-US" dirty="0" smtClean="0">
                <a:latin typeface="Courier"/>
                <a:cs typeface="Courier"/>
              </a:rPr>
              <a:t> = 25; tau^2 estimator: DL)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tau^2 (estimated amount of total heterogeneity): 0.0484 (SE = 0.0313)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tau (square root of estimated tau^2 value):      0.2200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I^2 (total heterogeneity / total variability):   47.47%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H^2 (total variability / sampling variability):  1.90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Test for Heterogeneity: </a:t>
            </a: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Q(df</a:t>
            </a:r>
            <a:r>
              <a:rPr lang="en-US" dirty="0" smtClean="0">
                <a:latin typeface="Courier"/>
                <a:cs typeface="Courier"/>
              </a:rPr>
              <a:t> = 24) = 45.6850, </a:t>
            </a:r>
            <a:r>
              <a:rPr lang="en-US" dirty="0" err="1" smtClean="0">
                <a:latin typeface="Courier"/>
                <a:cs typeface="Courier"/>
              </a:rPr>
              <a:t>p-val</a:t>
            </a:r>
            <a:r>
              <a:rPr lang="en-US" dirty="0" smtClean="0">
                <a:latin typeface="Courier"/>
                <a:cs typeface="Courier"/>
              </a:rPr>
              <a:t> = 0.0048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Model Results: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estimate       se     </a:t>
            </a:r>
            <a:r>
              <a:rPr lang="en-US" dirty="0" err="1" smtClean="0">
                <a:latin typeface="Courier"/>
                <a:cs typeface="Courier"/>
              </a:rPr>
              <a:t>zval</a:t>
            </a:r>
            <a:r>
              <a:rPr lang="en-US" dirty="0" smtClean="0">
                <a:latin typeface="Courier"/>
                <a:cs typeface="Courier"/>
              </a:rPr>
              <a:t>     </a:t>
            </a:r>
            <a:r>
              <a:rPr lang="en-US" dirty="0" err="1" smtClean="0">
                <a:latin typeface="Courier"/>
                <a:cs typeface="Courier"/>
              </a:rPr>
              <a:t>pval</a:t>
            </a: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ci.lb</a:t>
            </a: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ci.ub</a:t>
            </a:r>
            <a:r>
              <a:rPr lang="en-US" dirty="0" smtClean="0">
                <a:latin typeface="Courier"/>
                <a:cs typeface="Courier"/>
              </a:rPr>
              <a:t>          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0.3433   0.0680   5.0459   &lt;.0001   0.2100   0.4767       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an approximation…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0500"/>
            <a:ext cx="8229600" cy="28575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Biased if </a:t>
            </a:r>
            <a:r>
              <a:rPr lang="en-US" dirty="0" err="1" smtClean="0"/>
              <a:t>n</a:t>
            </a:r>
            <a:r>
              <a:rPr lang="en-US" dirty="0" smtClean="0"/>
              <a:t> is small in many studies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Biased if distribution of effect sizes isn't normal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Biased for some estimators of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103563" y="1536700"/>
          <a:ext cx="3435350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Equation" r:id="rId3" imgW="1219200" imgH="723900" progId="Equation.3">
                  <p:embed/>
                </p:oleObj>
              </mc:Choice>
              <mc:Fallback>
                <p:oleObj name="Equation" r:id="rId3" imgW="1219200" imgH="723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1536700"/>
                        <a:ext cx="3435350" cy="203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profile(gm_mod_ML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Screen Shot 2014-04-01 at 11.07.56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63" y="1248102"/>
            <a:ext cx="7035746" cy="5609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REML </a:t>
            </a:r>
            <a:r>
              <a:rPr lang="en-US" dirty="0" err="1" smtClean="0"/>
              <a:t>v</a:t>
            </a:r>
            <a:r>
              <a:rPr lang="en-US" dirty="0" smtClean="0"/>
              <a:t>.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8966"/>
            <a:ext cx="8229600" cy="4949934"/>
          </a:xfrm>
        </p:spPr>
        <p:txBody>
          <a:bodyPr>
            <a:normAutofit/>
          </a:bodyPr>
          <a:lstStyle/>
          <a:p>
            <a:r>
              <a:rPr lang="en-US" dirty="0" smtClean="0"/>
              <a:t>In practice we use Restricted Maximum Likelihood (REML)</a:t>
            </a:r>
          </a:p>
          <a:p>
            <a:endParaRPr lang="en-US" dirty="0" smtClean="0"/>
          </a:p>
          <a:p>
            <a:r>
              <a:rPr lang="en-US" dirty="0" smtClean="0"/>
              <a:t>ML can produce biased estimates if multiple variance parameters are unknown</a:t>
            </a:r>
          </a:p>
          <a:p>
            <a:endParaRPr lang="en-US" dirty="0" smtClean="0"/>
          </a:p>
          <a:p>
            <a:r>
              <a:rPr lang="en-US" dirty="0" smtClean="0"/>
              <a:t>In practice, 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i</a:t>
            </a:r>
            <a:r>
              <a:rPr lang="en-US" dirty="0" smtClean="0"/>
              <a:t> from our studies is an observation. We must estimate 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i </a:t>
            </a:r>
            <a:r>
              <a:rPr lang="en-US" dirty="0" smtClean="0"/>
              <a:t>as well as </a:t>
            </a:r>
            <a:r>
              <a:rPr lang="en-US" dirty="0" smtClean="0">
                <a:latin typeface="Symbol" charset="2"/>
                <a:cs typeface="Symbol" charset="2"/>
              </a:rPr>
              <a:t>t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REML Algorithm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8966"/>
            <a:ext cx="8229600" cy="4949934"/>
          </a:xfrm>
        </p:spPr>
        <p:txBody>
          <a:bodyPr>
            <a:normAutofit/>
          </a:bodyPr>
          <a:lstStyle/>
          <a:p>
            <a:r>
              <a:rPr lang="en-US" dirty="0" smtClean="0"/>
              <a:t>Set all parameters as constant, except one</a:t>
            </a:r>
          </a:p>
          <a:p>
            <a:r>
              <a:rPr lang="en-US" dirty="0" smtClean="0"/>
              <a:t>Get the ML estimate for that parameter</a:t>
            </a:r>
          </a:p>
          <a:p>
            <a:r>
              <a:rPr lang="en-US" dirty="0" smtClean="0"/>
              <a:t>Plug that in</a:t>
            </a:r>
          </a:p>
          <a:p>
            <a:r>
              <a:rPr lang="en-US" dirty="0" smtClean="0"/>
              <a:t>Free up and estimate the next parameter</a:t>
            </a:r>
          </a:p>
          <a:p>
            <a:r>
              <a:rPr lang="en-US" dirty="0" smtClean="0"/>
              <a:t>Plug that in</a:t>
            </a:r>
          </a:p>
          <a:p>
            <a:r>
              <a:rPr lang="en-US" dirty="0" smtClean="0"/>
              <a:t>Etc...</a:t>
            </a:r>
          </a:p>
          <a:p>
            <a:r>
              <a:rPr lang="en-US" dirty="0" smtClean="0"/>
              <a:t>Revisit the first parameter with the new values, and rinse and repeat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OK, so, we should use ML for random/mixed models – is that it?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Meta-Analytic Models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8966"/>
            <a:ext cx="8229600" cy="536903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/>
              <a:t>Fixed Effects: 1 grand mean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Can be modified by grouping, covariates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Random Effects: Distribution around grand mean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Can be modified by grouping, covariates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Mixed Models:</a:t>
            </a:r>
          </a:p>
          <a:p>
            <a:pPr lvl="1">
              <a:spcAft>
                <a:spcPts val="600"/>
              </a:spcAft>
            </a:pPr>
            <a:r>
              <a:rPr lang="en-US" sz="3600" dirty="0" smtClean="0"/>
              <a:t> Both predictors and random intercepts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This Data?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536704"/>
          <a:ext cx="8978900" cy="451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725"/>
                <a:gridCol w="2244725"/>
                <a:gridCol w="2244725"/>
                <a:gridCol w="2244725"/>
              </a:tblGrid>
              <a:tr h="733543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 in 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Hedges</a:t>
                      </a:r>
                      <a:r>
                        <a:rPr lang="en-US" baseline="0" dirty="0" smtClean="0"/>
                        <a:t>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 Hedges D</a:t>
                      </a:r>
                      <a:endParaRPr lang="en-US" dirty="0"/>
                    </a:p>
                  </a:txBody>
                  <a:tcPr/>
                </a:tc>
              </a:tr>
              <a:tr h="733543">
                <a:tc>
                  <a:txBody>
                    <a:bodyPr/>
                    <a:lstStyle/>
                    <a:p>
                      <a:r>
                        <a:rPr lang="en-US" dirty="0" smtClean="0"/>
                        <a:t>Ramos &amp; Pinto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7.23</a:t>
                      </a:r>
                      <a:endParaRPr lang="en-US" dirty="0"/>
                    </a:p>
                  </a:txBody>
                  <a:tcPr/>
                </a:tc>
              </a:tr>
              <a:tr h="733543">
                <a:tc>
                  <a:txBody>
                    <a:bodyPr/>
                    <a:lstStyle/>
                    <a:p>
                      <a:r>
                        <a:rPr lang="en-US" dirty="0" smtClean="0"/>
                        <a:t>Ramos &amp; Pinto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6.24</a:t>
                      </a:r>
                      <a:endParaRPr lang="en-US" dirty="0"/>
                    </a:p>
                  </a:txBody>
                  <a:tcPr/>
                </a:tc>
              </a:tr>
              <a:tr h="733543">
                <a:tc>
                  <a:txBody>
                    <a:bodyPr/>
                    <a:lstStyle/>
                    <a:p>
                      <a:r>
                        <a:rPr lang="en-US" dirty="0" smtClean="0"/>
                        <a:t>Ramos &amp; Pinto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5.54</a:t>
                      </a:r>
                      <a:endParaRPr lang="en-US" dirty="0"/>
                    </a:p>
                  </a:txBody>
                  <a:tcPr/>
                </a:tc>
              </a:tr>
              <a:tr h="42498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Ellner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Vadas</a:t>
                      </a:r>
                      <a:r>
                        <a:rPr lang="en-US" baseline="0" dirty="0" smtClean="0"/>
                        <a:t> 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/>
                </a:tc>
              </a:tr>
              <a:tr h="42498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Ellner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Vadas</a:t>
                      </a:r>
                      <a:r>
                        <a:rPr lang="en-US" baseline="0" dirty="0" smtClean="0"/>
                        <a:t> 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8.34</a:t>
                      </a:r>
                      <a:endParaRPr lang="en-US" dirty="0"/>
                    </a:p>
                  </a:txBody>
                  <a:tcPr/>
                </a:tc>
              </a:tr>
              <a:tr h="73354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Moria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Melian</a:t>
                      </a:r>
                      <a:r>
                        <a:rPr lang="en-US" dirty="0" smtClean="0"/>
                        <a:t>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Study-level random effect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Study-level variation in coefficients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Covariates at experiment and study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61966"/>
            <a:ext cx="8229600" cy="5369034"/>
          </a:xfrm>
        </p:spPr>
        <p:txBody>
          <a:bodyPr>
            <a:noAutofit/>
          </a:bodyPr>
          <a:lstStyle/>
          <a:p>
            <a:r>
              <a:rPr lang="en-US" sz="3600" dirty="0" smtClean="0"/>
              <a:t>Random variation within study (</a:t>
            </a:r>
            <a:r>
              <a:rPr lang="en-US" sz="3600" dirty="0" err="1" smtClean="0"/>
              <a:t>j</a:t>
            </a:r>
            <a:r>
              <a:rPr lang="en-US" sz="3600" dirty="0" smtClean="0"/>
              <a:t>) and between studies (</a:t>
            </a:r>
            <a:r>
              <a:rPr lang="en-US" sz="3600" dirty="0" err="1" smtClean="0"/>
              <a:t>i</a:t>
            </a:r>
            <a:r>
              <a:rPr lang="en-US" sz="3600" dirty="0" smtClean="0"/>
              <a:t>)</a:t>
            </a:r>
          </a:p>
          <a:p>
            <a:pPr marL="514350" indent="-514350" algn="ctr">
              <a:buNone/>
            </a:pPr>
            <a:endParaRPr lang="en-US" sz="3600" dirty="0" smtClean="0"/>
          </a:p>
          <a:p>
            <a:pPr marL="514350" indent="-514350" algn="ctr">
              <a:buNone/>
            </a:pPr>
            <a:r>
              <a:rPr lang="en-US" sz="4000" dirty="0" err="1" smtClean="0"/>
              <a:t>T</a:t>
            </a:r>
            <a:r>
              <a:rPr lang="en-US" sz="4000" baseline="-25000" dirty="0" err="1" smtClean="0"/>
              <a:t>ij</a:t>
            </a:r>
            <a:r>
              <a:rPr lang="en-US" sz="4000" dirty="0" smtClean="0">
                <a:latin typeface="Symbol" charset="2"/>
                <a:cs typeface="Symbol" charset="2"/>
              </a:rPr>
              <a:t> ~ </a:t>
            </a:r>
            <a:r>
              <a:rPr lang="en-US" sz="4000" dirty="0" err="1" smtClean="0">
                <a:latin typeface="Symbol" charset="2"/>
                <a:cs typeface="Symbol" charset="2"/>
              </a:rPr>
              <a:t>N(q</a:t>
            </a:r>
            <a:r>
              <a:rPr lang="en-US" sz="4000" baseline="-25000" dirty="0" err="1" smtClean="0"/>
              <a:t>ij</a:t>
            </a:r>
            <a:r>
              <a:rPr lang="en-US" sz="4000" dirty="0" smtClean="0"/>
              <a:t>,</a:t>
            </a:r>
            <a:r>
              <a:rPr lang="en-US" sz="4000" dirty="0" smtClean="0">
                <a:latin typeface="Symbol" charset="2"/>
                <a:cs typeface="Symbol" charset="2"/>
              </a:rPr>
              <a:t> s</a:t>
            </a:r>
            <a:r>
              <a:rPr lang="en-US" sz="4000" baseline="-25000" dirty="0" smtClean="0"/>
              <a:t>ij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)</a:t>
            </a:r>
          </a:p>
          <a:p>
            <a:pPr marL="514350" indent="-514350" algn="ctr">
              <a:buNone/>
            </a:pPr>
            <a:endParaRPr lang="en-US" sz="2400" dirty="0" smtClean="0"/>
          </a:p>
          <a:p>
            <a:pPr marL="514350" indent="-514350" algn="ctr">
              <a:buNone/>
            </a:pPr>
            <a:r>
              <a:rPr lang="en-US" sz="4000" dirty="0" err="1" smtClean="0">
                <a:latin typeface="Symbol" charset="2"/>
                <a:cs typeface="Symbol" charset="2"/>
              </a:rPr>
              <a:t>q</a:t>
            </a:r>
            <a:r>
              <a:rPr lang="en-US" sz="4000" baseline="-25000" dirty="0" err="1" smtClean="0"/>
              <a:t>ij</a:t>
            </a:r>
            <a:r>
              <a:rPr lang="en-US" sz="4000" dirty="0" smtClean="0">
                <a:latin typeface="Symbol" charset="2"/>
                <a:cs typeface="Symbol" charset="2"/>
              </a:rPr>
              <a:t> ~ N(y</a:t>
            </a:r>
            <a:r>
              <a:rPr lang="en-US" sz="4000" baseline="-25000" dirty="0" smtClean="0"/>
              <a:t>j</a:t>
            </a:r>
            <a:r>
              <a:rPr lang="en-US" sz="4000" dirty="0" smtClean="0"/>
              <a:t>,</a:t>
            </a:r>
            <a:r>
              <a:rPr lang="en-US" sz="4000" dirty="0" smtClean="0">
                <a:latin typeface="Symbol" charset="2"/>
                <a:cs typeface="Symbol" charset="2"/>
              </a:rPr>
              <a:t>w</a:t>
            </a:r>
            <a:r>
              <a:rPr lang="en-US" sz="4000" baseline="-25000" dirty="0" smtClean="0"/>
              <a:t>j</a:t>
            </a:r>
            <a:r>
              <a:rPr lang="en-US" sz="4000" baseline="30000" dirty="0" smtClean="0"/>
              <a:t>2</a:t>
            </a:r>
            <a:r>
              <a:rPr lang="en-US" sz="4000" dirty="0" smtClean="0">
                <a:latin typeface="Symbol" charset="2"/>
                <a:cs typeface="Symbol" charset="2"/>
              </a:rPr>
              <a:t>)</a:t>
            </a:r>
          </a:p>
          <a:p>
            <a:pPr marL="514350" indent="-514350" algn="ctr">
              <a:buNone/>
            </a:pPr>
            <a:endParaRPr lang="en-US" sz="4000" dirty="0" smtClean="0">
              <a:latin typeface="Symbol" charset="2"/>
              <a:cs typeface="Symbol" charset="2"/>
            </a:endParaRPr>
          </a:p>
          <a:p>
            <a:pPr marL="514350" indent="-514350" algn="ctr">
              <a:buNone/>
            </a:pPr>
            <a:r>
              <a:rPr lang="en-US" sz="4000" dirty="0" err="1" smtClean="0">
                <a:latin typeface="Symbol" charset="2"/>
                <a:cs typeface="Symbol" charset="2"/>
              </a:rPr>
              <a:t>y</a:t>
            </a:r>
            <a:r>
              <a:rPr lang="en-US" sz="4000" baseline="-25000" dirty="0" err="1" smtClean="0"/>
              <a:t>j</a:t>
            </a:r>
            <a:r>
              <a:rPr lang="en-US" sz="4000" dirty="0" smtClean="0">
                <a:latin typeface="Symbol" charset="2"/>
                <a:cs typeface="Symbol" charset="2"/>
              </a:rPr>
              <a:t> ~ N(m</a:t>
            </a:r>
            <a:r>
              <a:rPr lang="en-US" sz="4000" dirty="0" smtClean="0"/>
              <a:t>,</a:t>
            </a:r>
            <a:r>
              <a:rPr lang="en-US" sz="4000" dirty="0" smtClean="0">
                <a:latin typeface="Symbol" charset="2"/>
                <a:cs typeface="Symbol" charset="2"/>
              </a:rPr>
              <a:t>t</a:t>
            </a:r>
            <a:r>
              <a:rPr lang="en-US" sz="4000" baseline="30000" dirty="0" smtClean="0"/>
              <a:t>2</a:t>
            </a:r>
            <a:r>
              <a:rPr lang="en-US" sz="4000" dirty="0" smtClean="0">
                <a:latin typeface="Symbol" charset="2"/>
                <a:cs typeface="Symbol" charset="2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Level Clustering</a:t>
            </a:r>
            <a:endParaRPr lang="en-US" dirty="0"/>
          </a:p>
        </p:txBody>
      </p:sp>
      <p:pic>
        <p:nvPicPr>
          <p:cNvPr id="4" name="Picture 3" descr="Screen Shot 2014-03-30 at 7.35.37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00" y="1166884"/>
            <a:ext cx="7061200" cy="569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Partitioning of One Study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1778000"/>
            <a:ext cx="5803900" cy="4356100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29100" y="3086100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89600" y="3314700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67100" y="2667000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70500" y="2222500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61100" y="4699000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01900" y="3975100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0" y="5250934"/>
            <a:ext cx="7359650" cy="369332"/>
            <a:chOff x="0" y="5250934"/>
            <a:chExt cx="7359650" cy="369332"/>
          </a:xfrm>
        </p:grpSpPr>
        <p:cxnSp>
          <p:nvCxnSpPr>
            <p:cNvPr id="14" name="Straight Connector 13"/>
            <p:cNvCxnSpPr/>
            <p:nvPr/>
          </p:nvCxnSpPr>
          <p:spPr>
            <a:xfrm rot="10800000" flipH="1">
              <a:off x="1555750" y="5434011"/>
              <a:ext cx="5803900" cy="1588"/>
            </a:xfrm>
            <a:prstGeom prst="line">
              <a:avLst/>
            </a:prstGeom>
            <a:ln w="50800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0" y="5250934"/>
              <a:ext cx="1476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venir Book"/>
                  <a:cs typeface="Avenir Book"/>
                </a:rPr>
                <a:t>Grand Mean</a:t>
              </a:r>
              <a:endParaRPr lang="en-US" dirty="0">
                <a:latin typeface="Avenir Book"/>
                <a:cs typeface="Avenir Book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620" y="3605768"/>
            <a:ext cx="7220280" cy="369332"/>
            <a:chOff x="107620" y="3605768"/>
            <a:chExt cx="7220280" cy="369332"/>
          </a:xfrm>
        </p:grpSpPr>
        <p:cxnSp>
          <p:nvCxnSpPr>
            <p:cNvPr id="15" name="Straight Connector 14"/>
            <p:cNvCxnSpPr/>
            <p:nvPr/>
          </p:nvCxnSpPr>
          <p:spPr>
            <a:xfrm rot="10800000" flipH="1">
              <a:off x="1524000" y="3744911"/>
              <a:ext cx="5803900" cy="1588"/>
            </a:xfrm>
            <a:prstGeom prst="line">
              <a:avLst/>
            </a:prstGeom>
            <a:ln w="50800">
              <a:solidFill>
                <a:srgbClr val="FF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7620" y="3605768"/>
              <a:ext cx="1416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venir Book"/>
                  <a:cs typeface="Avenir Book"/>
                </a:rPr>
                <a:t>Study Mean</a:t>
              </a:r>
              <a:endParaRPr lang="en-US" dirty="0">
                <a:solidFill>
                  <a:srgbClr val="FF0000"/>
                </a:solidFill>
                <a:latin typeface="Avenir Book"/>
                <a:cs typeface="Avenir Book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006601" y="3746501"/>
            <a:ext cx="2036972" cy="1687510"/>
            <a:chOff x="2006601" y="3746501"/>
            <a:chExt cx="2036972" cy="1687510"/>
          </a:xfrm>
        </p:grpSpPr>
        <p:cxnSp>
          <p:nvCxnSpPr>
            <p:cNvPr id="18" name="Straight Connector 17"/>
            <p:cNvCxnSpPr/>
            <p:nvPr/>
          </p:nvCxnSpPr>
          <p:spPr>
            <a:xfrm rot="16200000" flipV="1">
              <a:off x="1162847" y="4590255"/>
              <a:ext cx="1687510" cy="2"/>
            </a:xfrm>
            <a:prstGeom prst="line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050720" y="4699000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venir Book"/>
                  <a:cs typeface="Avenir Book"/>
                </a:rPr>
                <a:t>Variation due to </a:t>
              </a:r>
              <a:r>
                <a:rPr lang="en-US" dirty="0" err="1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t</a:t>
              </a:r>
              <a:endParaRPr lang="en-US" dirty="0">
                <a:solidFill>
                  <a:srgbClr val="FF0000"/>
                </a:solidFill>
                <a:latin typeface="Symbol" charset="2"/>
                <a:cs typeface="Symbol" charset="2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31251" y="3746500"/>
            <a:ext cx="2044151" cy="952500"/>
            <a:chOff x="4331251" y="3746500"/>
            <a:chExt cx="2044151" cy="952500"/>
          </a:xfrm>
        </p:grpSpPr>
        <p:cxnSp>
          <p:nvCxnSpPr>
            <p:cNvPr id="21" name="Straight Connector 20"/>
            <p:cNvCxnSpPr>
              <a:stCxn id="10" idx="0"/>
            </p:cNvCxnSpPr>
            <p:nvPr/>
          </p:nvCxnSpPr>
          <p:spPr>
            <a:xfrm rot="5400000" flipH="1" flipV="1">
              <a:off x="5899151" y="4222749"/>
              <a:ext cx="952500" cy="2"/>
            </a:xfrm>
            <a:prstGeom prst="line">
              <a:avLst/>
            </a:prstGeom>
            <a:ln w="50800"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31251" y="4203700"/>
              <a:ext cx="2044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  <a:latin typeface="Avenir Book"/>
                  <a:cs typeface="Avenir Book"/>
                </a:rPr>
                <a:t>Variation due to </a:t>
              </a:r>
              <a:r>
                <a:rPr lang="en-US" dirty="0" err="1" smtClean="0">
                  <a:solidFill>
                    <a:srgbClr val="3366FF"/>
                  </a:solidFill>
                  <a:latin typeface="Symbol" charset="2"/>
                  <a:cs typeface="Symbol" charset="2"/>
                </a:rPr>
                <a:t>w</a:t>
              </a:r>
              <a:endParaRPr lang="en-US" dirty="0">
                <a:solidFill>
                  <a:srgbClr val="3366FF"/>
                </a:solidFill>
                <a:latin typeface="Symbol" charset="2"/>
                <a:cs typeface="Symbol" charset="2"/>
              </a:endParaRPr>
            </a:p>
          </p:txBody>
        </p:sp>
      </p:grpSp>
      <p:cxnSp>
        <p:nvCxnSpPr>
          <p:cNvPr id="27" name="Straight Connector 26"/>
          <p:cNvCxnSpPr/>
          <p:nvPr/>
        </p:nvCxnSpPr>
        <p:spPr>
          <a:xfrm rot="5400000">
            <a:off x="3256756" y="2786856"/>
            <a:ext cx="6477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018756" y="3180556"/>
            <a:ext cx="6477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207794" y="3395940"/>
            <a:ext cx="11938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952206" y="2310606"/>
            <a:ext cx="8890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183606" y="4089638"/>
            <a:ext cx="8890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931696" y="4775438"/>
            <a:ext cx="8890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Solution: estimate t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from the data using Likelihood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Models in </a:t>
            </a:r>
            <a:r>
              <a:rPr lang="en-US" dirty="0" err="1" smtClean="0"/>
              <a:t>Paractice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methods of estimation</a:t>
            </a:r>
          </a:p>
          <a:p>
            <a:endParaRPr lang="en-US" dirty="0" smtClean="0"/>
          </a:p>
          <a:p>
            <a:r>
              <a:rPr lang="en-US" dirty="0" smtClean="0"/>
              <a:t>We can begin to account for complex non-independence</a:t>
            </a:r>
          </a:p>
          <a:p>
            <a:endParaRPr lang="en-US" dirty="0" smtClean="0"/>
          </a:p>
          <a:p>
            <a:r>
              <a:rPr lang="en-US" dirty="0" smtClean="0"/>
              <a:t>But for now, we'll start simple…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3" descr="Screen Shot 2014-02-19 at 11.02.39 A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751013"/>
            <a:ext cx="8532813" cy="293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4-02 at 12.30.14 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632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Mixed Effects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&gt; </a:t>
            </a:r>
            <a:r>
              <a:rPr lang="en-US" dirty="0" err="1" smtClean="0">
                <a:latin typeface="Courier"/>
                <a:cs typeface="Courier"/>
              </a:rPr>
              <a:t>marine_lme</a:t>
            </a:r>
            <a:r>
              <a:rPr lang="en-US" dirty="0" smtClean="0">
                <a:latin typeface="Courier"/>
                <a:cs typeface="Courier"/>
              </a:rPr>
              <a:t> &lt;- </a:t>
            </a:r>
            <a:r>
              <a:rPr lang="en-US" dirty="0" err="1" smtClean="0">
                <a:latin typeface="Courier"/>
                <a:cs typeface="Courier"/>
              </a:rPr>
              <a:t>lme(LR</a:t>
            </a:r>
            <a:r>
              <a:rPr lang="en-US" dirty="0" smtClean="0">
                <a:latin typeface="Courier"/>
                <a:cs typeface="Courier"/>
              </a:rPr>
              <a:t> ~ 1, 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			random=~1|</a:t>
            </a:r>
            <a:r>
              <a:rPr lang="en-US" dirty="0" smtClean="0">
                <a:latin typeface="Courier"/>
                <a:cs typeface="Courier"/>
              </a:rPr>
              <a:t>Study/Entry, </a:t>
            </a: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			data=marine, 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			weights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varFunc</a:t>
            </a:r>
            <a:r>
              <a:rPr lang="en-US" dirty="0" smtClean="0">
                <a:latin typeface="Courier"/>
                <a:cs typeface="Courier"/>
              </a:rPr>
              <a:t>(~</a:t>
            </a:r>
            <a:r>
              <a:rPr lang="en-US" dirty="0" smtClean="0">
                <a:latin typeface="Courier"/>
                <a:cs typeface="Courier"/>
              </a:rPr>
              <a:t>VLR</a:t>
            </a:r>
            <a:r>
              <a:rPr lang="en-US" dirty="0" smtClean="0">
                <a:latin typeface="Courier"/>
                <a:cs typeface="Courier"/>
              </a:rPr>
              <a:t>))</a:t>
            </a: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summary(marine_lme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Random effects:</a:t>
            </a: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 Formula: ~1 | Study</a:t>
            </a: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        (Intercept)</a:t>
            </a:r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StdDev</a:t>
            </a:r>
            <a:r>
              <a:rPr lang="en-US" dirty="0">
                <a:latin typeface="Courier"/>
                <a:cs typeface="Courier"/>
              </a:rPr>
              <a:t>:   0.2549197</a:t>
            </a:r>
          </a:p>
          <a:p>
            <a:pPr>
              <a:buNone/>
            </a:pPr>
            <a:endParaRPr lang="en-US" dirty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 Formula: ~1 | Entry %in% Study</a:t>
            </a: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        (Intercept) Residual</a:t>
            </a:r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StdDev</a:t>
            </a:r>
            <a:r>
              <a:rPr lang="en-US" dirty="0">
                <a:latin typeface="Courier"/>
                <a:cs typeface="Courier"/>
              </a:rPr>
              <a:t>:  0.02565482 2.172048</a:t>
            </a: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11873" y="2689135"/>
            <a:ext cx="6156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t</a:t>
            </a:r>
            <a:endParaRPr lang="en-US" sz="7200" dirty="0">
              <a:solidFill>
                <a:srgbClr val="FF0000"/>
              </a:solidFill>
              <a:latin typeface="Symbol" charset="2"/>
              <a:cs typeface="Symbol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89097" y="4213135"/>
            <a:ext cx="8181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w</a:t>
            </a:r>
            <a:endParaRPr lang="en-US" sz="7200" dirty="0">
              <a:solidFill>
                <a:srgbClr val="FF0000"/>
              </a:solidFill>
              <a:latin typeface="Symbol" charset="2"/>
              <a:cs typeface="Symbol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summary(marine_lme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8966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2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200" dirty="0" smtClean="0">
                <a:latin typeface="Courier"/>
                <a:cs typeface="Courier"/>
              </a:rPr>
              <a:t>...</a:t>
            </a:r>
          </a:p>
          <a:p>
            <a:pPr>
              <a:buNone/>
            </a:pPr>
            <a:endParaRPr lang="en-US" sz="22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200" dirty="0" smtClean="0">
                <a:latin typeface="Courier"/>
                <a:cs typeface="Courier"/>
              </a:rPr>
              <a:t>Variance function:</a:t>
            </a:r>
          </a:p>
          <a:p>
            <a:pPr>
              <a:buNone/>
            </a:pPr>
            <a:r>
              <a:rPr lang="en-US" sz="2200" dirty="0" smtClean="0">
                <a:latin typeface="Courier"/>
                <a:cs typeface="Courier"/>
              </a:rPr>
              <a:t> Structure: fixed weights</a:t>
            </a:r>
          </a:p>
          <a:p>
            <a:pPr>
              <a:buNone/>
            </a:pPr>
            <a:r>
              <a:rPr lang="en-US" sz="2200" dirty="0" smtClean="0">
                <a:latin typeface="Courier"/>
                <a:cs typeface="Courier"/>
              </a:rPr>
              <a:t> Formula: ~VLR </a:t>
            </a:r>
          </a:p>
          <a:p>
            <a:pPr>
              <a:buNone/>
            </a:pPr>
            <a:endParaRPr lang="en-US" sz="22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200" dirty="0" smtClean="0">
                <a:latin typeface="Courier"/>
                <a:cs typeface="Courier"/>
              </a:rPr>
              <a:t>Fixed effects: LR ~ 1 </a:t>
            </a:r>
          </a:p>
          <a:p>
            <a:pPr>
              <a:buNone/>
            </a:pPr>
            <a:r>
              <a:rPr lang="en-US" sz="2200" dirty="0" smtClean="0">
                <a:latin typeface="Courier"/>
                <a:cs typeface="Courier"/>
              </a:rPr>
              <a:t>                Value  </a:t>
            </a:r>
            <a:r>
              <a:rPr lang="en-US" sz="2200" dirty="0" err="1" smtClean="0">
                <a:latin typeface="Courier"/>
                <a:cs typeface="Courier"/>
              </a:rPr>
              <a:t>Std.Error</a:t>
            </a:r>
            <a:r>
              <a:rPr lang="en-US" sz="2200" dirty="0" smtClean="0">
                <a:latin typeface="Courier"/>
                <a:cs typeface="Courier"/>
              </a:rPr>
              <a:t>  DF  </a:t>
            </a:r>
            <a:r>
              <a:rPr lang="en-US" sz="2200" dirty="0" err="1" smtClean="0">
                <a:latin typeface="Courier"/>
                <a:cs typeface="Courier"/>
              </a:rPr>
              <a:t>t</a:t>
            </a:r>
            <a:r>
              <a:rPr lang="en-US" sz="2200" dirty="0" smtClean="0">
                <a:latin typeface="Courier"/>
                <a:cs typeface="Courier"/>
              </a:rPr>
              <a:t>-value </a:t>
            </a:r>
            <a:r>
              <a:rPr lang="en-US" sz="2200" dirty="0" err="1" smtClean="0">
                <a:latin typeface="Courier"/>
                <a:cs typeface="Courier"/>
              </a:rPr>
              <a:t>p</a:t>
            </a:r>
            <a:r>
              <a:rPr lang="en-US" sz="2200" dirty="0" smtClean="0">
                <a:latin typeface="Courier"/>
                <a:cs typeface="Courier"/>
              </a:rPr>
              <a:t>-value</a:t>
            </a:r>
          </a:p>
          <a:p>
            <a:pPr>
              <a:buNone/>
            </a:pPr>
            <a:r>
              <a:rPr lang="en-US" sz="2200" dirty="0" smtClean="0">
                <a:latin typeface="Courier"/>
                <a:cs typeface="Courier"/>
              </a:rPr>
              <a:t>(Intercept) 0.1807378 0.05519541 106 3.274508  0.0014</a:t>
            </a:r>
          </a:p>
          <a:p>
            <a:pPr>
              <a:buNone/>
            </a:pPr>
            <a:endParaRPr lang="en-US" sz="22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200" dirty="0" smtClean="0">
                <a:latin typeface="Courier"/>
                <a:cs typeface="Courier"/>
              </a:rPr>
              <a:t>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Meta-Analytic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8966"/>
            <a:ext cx="8585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&gt; </a:t>
            </a:r>
            <a:r>
              <a:rPr lang="en-US" dirty="0" err="1" smtClean="0">
                <a:latin typeface="Courier"/>
                <a:cs typeface="Courier"/>
              </a:rPr>
              <a:t>marine_mv</a:t>
            </a:r>
            <a:r>
              <a:rPr lang="en-US" dirty="0" smtClean="0">
                <a:latin typeface="Courier"/>
                <a:cs typeface="Courier"/>
              </a:rPr>
              <a:t> &lt;- </a:t>
            </a:r>
            <a:r>
              <a:rPr lang="en-US" dirty="0" err="1" smtClean="0">
                <a:latin typeface="Courier"/>
                <a:cs typeface="Courier"/>
              </a:rPr>
              <a:t>rma.mv(LR</a:t>
            </a:r>
            <a:r>
              <a:rPr lang="en-US" dirty="0" smtClean="0">
                <a:latin typeface="Courier"/>
                <a:cs typeface="Courier"/>
              </a:rPr>
              <a:t> ~ 1, VLR,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							 data=marine,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							 random= </a:t>
            </a:r>
            <a:r>
              <a:rPr lang="en-US" dirty="0" smtClean="0">
                <a:latin typeface="Courier"/>
                <a:cs typeface="Courier"/>
              </a:rPr>
              <a:t>list(~1|Study,</a:t>
            </a: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												~1|Entry)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75200"/>
            <a:ext cx="904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venir Book"/>
                <a:cs typeface="Avenir Book"/>
              </a:rPr>
              <a:t>Allows greater flexibility in variance structure and correlation, but, some under-the-hood differences</a:t>
            </a:r>
            <a:endParaRPr lang="en-US" sz="3200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summary(marine_mv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0666"/>
            <a:ext cx="91440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Multivariate Meta-Analysis Model (k = 142; method: REML)</a:t>
            </a:r>
          </a:p>
          <a:p>
            <a:pPr>
              <a:buNone/>
            </a:pPr>
            <a:endParaRPr lang="en-US" dirty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logLik</a:t>
            </a:r>
            <a:r>
              <a:rPr lang="en-US" dirty="0">
                <a:latin typeface="Courier"/>
                <a:cs typeface="Courier"/>
              </a:rPr>
              <a:t>   Deviance        AIC        BIC       </a:t>
            </a:r>
            <a:r>
              <a:rPr lang="en-US" dirty="0" err="1">
                <a:latin typeface="Courier"/>
                <a:cs typeface="Courier"/>
              </a:rPr>
              <a:t>AICc</a:t>
            </a:r>
            <a:r>
              <a:rPr lang="en-US" dirty="0">
                <a:latin typeface="Courier"/>
                <a:cs typeface="Courier"/>
              </a:rPr>
              <a:t>  </a:t>
            </a: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-126.8133   253.6265   259.6265   268.4728   259.8017  </a:t>
            </a:r>
          </a:p>
          <a:p>
            <a:pPr>
              <a:buNone/>
            </a:pPr>
            <a:endParaRPr lang="en-US" dirty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Variance Components: </a:t>
            </a:r>
          </a:p>
          <a:p>
            <a:pPr>
              <a:buNone/>
            </a:pPr>
            <a:endParaRPr lang="en-US" dirty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            </a:t>
            </a:r>
            <a:r>
              <a:rPr lang="en-US" dirty="0" err="1">
                <a:latin typeface="Courier"/>
                <a:cs typeface="Courier"/>
              </a:rPr>
              <a:t>estim</a:t>
            </a:r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sqrt</a:t>
            </a: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nlvls</a:t>
            </a:r>
            <a:r>
              <a:rPr lang="en-US" dirty="0">
                <a:latin typeface="Courier"/>
                <a:cs typeface="Courier"/>
              </a:rPr>
              <a:t>  fixed  factor</a:t>
            </a: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sigma^2.1  0.1731  0.4160    142     no   Entry</a:t>
            </a: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sigma^2.2  0.0743  0.2725     36     no   Study</a:t>
            </a:r>
          </a:p>
          <a:p>
            <a:pPr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12644" y="4459000"/>
            <a:ext cx="7917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t</a:t>
            </a:r>
            <a:r>
              <a:rPr lang="en-US" sz="6000" baseline="300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2</a:t>
            </a:r>
            <a:endParaRPr lang="en-US" sz="6000" baseline="30000" dirty="0">
              <a:solidFill>
                <a:srgbClr val="FF0000"/>
              </a:solidFill>
              <a:latin typeface="Symbol" charset="2"/>
              <a:cs typeface="Symbol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2644" y="3714213"/>
            <a:ext cx="9690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w</a:t>
            </a:r>
            <a:r>
              <a:rPr lang="en-US" sz="6000" baseline="30000" dirty="0">
                <a:solidFill>
                  <a:srgbClr val="FF0000"/>
                </a:solidFill>
                <a:latin typeface="Symbol" charset="2"/>
                <a:cs typeface="Symbol" charset="2"/>
              </a:rPr>
              <a:t>2</a:t>
            </a:r>
            <a:endParaRPr lang="en-US" sz="6000" dirty="0">
              <a:solidFill>
                <a:srgbClr val="FF0000"/>
              </a:solidFill>
              <a:latin typeface="Symbol" charset="2"/>
              <a:cs typeface="Symbol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summary(marine_mv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8966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Test for Heterogeneity: </a:t>
            </a: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Q(df</a:t>
            </a:r>
            <a:r>
              <a:rPr lang="en-US" sz="2000" dirty="0" smtClean="0">
                <a:latin typeface="Courier"/>
                <a:cs typeface="Courier"/>
              </a:rPr>
              <a:t> = 141) = 1102.7360, </a:t>
            </a:r>
            <a:r>
              <a:rPr lang="en-US" sz="2000" dirty="0" err="1" smtClean="0">
                <a:latin typeface="Courier"/>
                <a:cs typeface="Courier"/>
              </a:rPr>
              <a:t>p-val</a:t>
            </a:r>
            <a:r>
              <a:rPr lang="en-US" sz="2000" dirty="0" smtClean="0">
                <a:latin typeface="Courier"/>
                <a:cs typeface="Courier"/>
              </a:rPr>
              <a:t> &lt; .0001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Model Results: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estimate       se     </a:t>
            </a:r>
            <a:r>
              <a:rPr lang="en-US" sz="2000" dirty="0" err="1" smtClean="0">
                <a:latin typeface="Courier"/>
                <a:cs typeface="Courier"/>
              </a:rPr>
              <a:t>zval</a:t>
            </a:r>
            <a:r>
              <a:rPr lang="en-US" sz="2000" dirty="0" smtClean="0">
                <a:latin typeface="Courier"/>
                <a:cs typeface="Courier"/>
              </a:rPr>
              <a:t>     </a:t>
            </a:r>
            <a:r>
              <a:rPr lang="en-US" sz="2000" dirty="0" err="1" smtClean="0">
                <a:latin typeface="Courier"/>
                <a:cs typeface="Courier"/>
              </a:rPr>
              <a:t>pval</a:t>
            </a:r>
            <a:r>
              <a:rPr lang="en-US" sz="2000" dirty="0" smtClean="0">
                <a:latin typeface="Courier"/>
                <a:cs typeface="Courier"/>
              </a:rPr>
              <a:t>    </a:t>
            </a:r>
            <a:r>
              <a:rPr lang="en-US" sz="2000" dirty="0" err="1" smtClean="0">
                <a:latin typeface="Courier"/>
                <a:cs typeface="Courier"/>
              </a:rPr>
              <a:t>ci.lb</a:t>
            </a:r>
            <a:r>
              <a:rPr lang="en-US" sz="2000" dirty="0" smtClean="0">
                <a:latin typeface="Courier"/>
                <a:cs typeface="Courier"/>
              </a:rPr>
              <a:t>    </a:t>
            </a:r>
            <a:r>
              <a:rPr lang="en-US" sz="2000" dirty="0" err="1" smtClean="0">
                <a:latin typeface="Courier"/>
                <a:cs typeface="Courier"/>
              </a:rPr>
              <a:t>ci.ub</a:t>
            </a:r>
            <a:r>
              <a:rPr lang="en-US" sz="2000" dirty="0" smtClean="0">
                <a:latin typeface="Courier"/>
                <a:cs typeface="Courier"/>
              </a:rPr>
              <a:t>         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0.1557   0.0604   2.5790   0.0099   0.0374   0.2741 **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---</a:t>
            </a: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Signif</a:t>
            </a:r>
            <a:r>
              <a:rPr lang="en-US" sz="2000" dirty="0" smtClean="0">
                <a:latin typeface="Courier"/>
                <a:cs typeface="Courier"/>
              </a:rPr>
              <a:t>. codes:  0 ‘***’ 0.001 ‘**’ 0.01 ‘*’ 0.05 ‘.’ 0.1 ‘ ’ 1 </a:t>
            </a:r>
            <a:endParaRPr lang="en-US" sz="20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</a:t>
            </a:r>
            <a:r>
              <a:rPr lang="en-US" dirty="0" err="1" smtClean="0"/>
              <a:t>lme</a:t>
            </a:r>
            <a:r>
              <a:rPr lang="en-US" dirty="0" smtClean="0"/>
              <a:t> and </a:t>
            </a:r>
            <a:r>
              <a:rPr lang="en-US" dirty="0" err="1" smtClean="0"/>
              <a:t>rma.mv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221613"/>
              </p:ext>
            </p:extLst>
          </p:nvPr>
        </p:nvGraphicFramePr>
        <p:xfrm>
          <a:off x="317500" y="2089150"/>
          <a:ext cx="8229600" cy="1554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0"/>
                <a:gridCol w="2362200"/>
                <a:gridCol w="36449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ymbol" charset="2"/>
                          <a:cs typeface="Symbol" charset="2"/>
                        </a:rPr>
                        <a:t>t</a:t>
                      </a:r>
                      <a:r>
                        <a:rPr lang="en-US" sz="3600" baseline="30000" dirty="0" smtClean="0">
                          <a:latin typeface="Symbol" charset="2"/>
                          <a:cs typeface="Symbol" charset="2"/>
                        </a:rPr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ymbol" charset="2"/>
                          <a:cs typeface="Symbol" charset="2"/>
                        </a:rPr>
                        <a:t>w</a:t>
                      </a:r>
                      <a:r>
                        <a:rPr lang="en-US" sz="2800" baseline="30000" dirty="0" smtClean="0">
                          <a:latin typeface="Symbol" charset="2"/>
                          <a:cs typeface="Symbol" charset="2"/>
                        </a:rPr>
                        <a:t>2</a:t>
                      </a:r>
                      <a:endParaRPr lang="en-US" sz="2800" baseline="300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Courier"/>
                          <a:cs typeface="Courier"/>
                        </a:rPr>
                        <a:t>rma.mv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0.074 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0.173 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Courier"/>
                          <a:cs typeface="Courier"/>
                        </a:rPr>
                        <a:t>lme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0.065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0.026 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413072"/>
            <a:ext cx="92127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err="1" smtClean="0">
                <a:latin typeface="Courier"/>
                <a:cs typeface="Courier"/>
              </a:rPr>
              <a:t>lme</a:t>
            </a:r>
            <a:r>
              <a:rPr lang="en-US" sz="2800" dirty="0" smtClean="0"/>
              <a:t> and </a:t>
            </a:r>
            <a:r>
              <a:rPr lang="en-US" sz="2800" dirty="0" err="1" smtClean="0">
                <a:latin typeface="Courier"/>
                <a:cs typeface="Courier"/>
              </a:rPr>
              <a:t>rma.mv</a:t>
            </a:r>
            <a:r>
              <a:rPr lang="en-US" sz="2800" dirty="0" smtClean="0"/>
              <a:t> use different weighting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err="1">
                <a:latin typeface="Courier"/>
                <a:cs typeface="Courier"/>
              </a:rPr>
              <a:t>rma.mv</a:t>
            </a:r>
            <a:r>
              <a:rPr lang="en-US" sz="2800" dirty="0"/>
              <a:t> </a:t>
            </a:r>
            <a:r>
              <a:rPr lang="en-US" sz="2800" dirty="0" smtClean="0"/>
              <a:t>assumes variance is known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err="1">
                <a:latin typeface="Courier"/>
                <a:cs typeface="Courier"/>
              </a:rPr>
              <a:t>lme</a:t>
            </a:r>
            <a:r>
              <a:rPr lang="en-US" sz="2800" dirty="0"/>
              <a:t> </a:t>
            </a:r>
            <a:r>
              <a:rPr lang="en-US" sz="2800" dirty="0" smtClean="0"/>
              <a:t>assumes you know proportional differences in variance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5237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www.metafor-project.org</a:t>
            </a:r>
            <a:r>
              <a:rPr lang="en-US" sz="1400" dirty="0"/>
              <a:t>/</a:t>
            </a:r>
            <a:r>
              <a:rPr lang="en-US" sz="1400" dirty="0" err="1"/>
              <a:t>doku.php</a:t>
            </a:r>
            <a:r>
              <a:rPr lang="en-US" sz="1400" dirty="0"/>
              <a:t>/</a:t>
            </a:r>
            <a:r>
              <a:rPr lang="en-US" sz="1400" dirty="0" err="1"/>
              <a:t>tips:rma_vs_lm_and_lme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442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Likelihood: how well data support a given hypothesis.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Note: Each and every parameter choice IS a hypothesis </a:t>
            </a:r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/>
              <a:t>L(θ|D) = </a:t>
            </a:r>
            <a:r>
              <a:rPr lang="en-US" sz="5400" b="1" dirty="0" err="1" smtClean="0"/>
              <a:t>p(D|θ</a:t>
            </a:r>
            <a:r>
              <a:rPr lang="en-US" sz="5400" b="1" dirty="0" smtClean="0"/>
              <a:t>)</a:t>
            </a:r>
          </a:p>
          <a:p>
            <a:pPr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Where D is the data and </a:t>
            </a:r>
            <a:r>
              <a:rPr lang="en-US" sz="4000" dirty="0" err="1" smtClean="0"/>
              <a:t>θ</a:t>
            </a:r>
            <a:r>
              <a:rPr lang="en-US" sz="4000" dirty="0" smtClean="0"/>
              <a:t> is some choice of parameter values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plo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9768"/>
            <a:ext cx="9144000" cy="4794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 Likelihood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48103"/>
            <a:ext cx="1813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latin typeface="Avenir Book"/>
                <a:cs typeface="Avenir Book"/>
              </a:rPr>
              <a:t> = 5, </a:t>
            </a:r>
            <a:r>
              <a:rPr lang="en-US" sz="2400" dirty="0" err="1" smtClean="0">
                <a:latin typeface="Symbol" charset="2"/>
                <a:cs typeface="Symbol" charset="2"/>
              </a:rPr>
              <a:t>s</a:t>
            </a:r>
            <a:r>
              <a:rPr lang="en-US" sz="2400" dirty="0" smtClean="0">
                <a:latin typeface="Avenir Book"/>
                <a:cs typeface="Avenir Book"/>
              </a:rPr>
              <a:t> = 1</a:t>
            </a:r>
            <a:endParaRPr lang="en-US" sz="2400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 Likelihood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48103"/>
            <a:ext cx="1813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latin typeface="Avenir Book"/>
                <a:cs typeface="Avenir Book"/>
              </a:rPr>
              <a:t> = 5, </a:t>
            </a:r>
            <a:r>
              <a:rPr lang="en-US" sz="2400" dirty="0" err="1" smtClean="0">
                <a:latin typeface="Symbol" charset="2"/>
                <a:cs typeface="Symbol" charset="2"/>
              </a:rPr>
              <a:t>s</a:t>
            </a:r>
            <a:r>
              <a:rPr lang="en-US" sz="2400" dirty="0" smtClean="0">
                <a:latin typeface="Avenir Book"/>
                <a:cs typeface="Avenir Book"/>
              </a:rPr>
              <a:t> = 1</a:t>
            </a:r>
            <a:endParaRPr lang="en-US" sz="2400" dirty="0">
              <a:latin typeface="Avenir Book"/>
              <a:cs typeface="Avenir Book"/>
            </a:endParaRPr>
          </a:p>
        </p:txBody>
      </p:sp>
      <p:pic>
        <p:nvPicPr>
          <p:cNvPr id="6" name="Picture 5" descr="norm_dat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9768"/>
            <a:ext cx="9144000" cy="479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 Likelihood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48103"/>
            <a:ext cx="1813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latin typeface="Avenir Book"/>
                <a:cs typeface="Avenir Book"/>
              </a:rPr>
              <a:t> = 5, </a:t>
            </a:r>
            <a:r>
              <a:rPr lang="en-US" sz="2400" dirty="0" err="1" smtClean="0">
                <a:latin typeface="Symbol" charset="2"/>
                <a:cs typeface="Symbol" charset="2"/>
              </a:rPr>
              <a:t>s</a:t>
            </a:r>
            <a:r>
              <a:rPr lang="en-US" sz="2400" dirty="0" smtClean="0">
                <a:latin typeface="Avenir Book"/>
                <a:cs typeface="Avenir Book"/>
              </a:rPr>
              <a:t> = 1</a:t>
            </a:r>
            <a:endParaRPr lang="en-US" sz="2400" dirty="0">
              <a:latin typeface="Avenir Book"/>
              <a:cs typeface="Avenir Book"/>
            </a:endParaRPr>
          </a:p>
        </p:txBody>
      </p:sp>
      <p:pic>
        <p:nvPicPr>
          <p:cNvPr id="6" name="Picture 5" descr="norm_dat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9768"/>
            <a:ext cx="9144000" cy="4794250"/>
          </a:xfrm>
          <a:prstGeom prst="rect">
            <a:avLst/>
          </a:prstGeom>
        </p:spPr>
      </p:pic>
      <p:pic>
        <p:nvPicPr>
          <p:cNvPr id="7" name="Picture 6" descr="norm_lineup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9768"/>
            <a:ext cx="9144000" cy="479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 Likelihood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48103"/>
            <a:ext cx="1813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latin typeface="Avenir Book"/>
                <a:cs typeface="Avenir Book"/>
              </a:rPr>
              <a:t> = 5, </a:t>
            </a:r>
            <a:r>
              <a:rPr lang="en-US" sz="2400" dirty="0" err="1" smtClean="0">
                <a:latin typeface="Symbol" charset="2"/>
                <a:cs typeface="Symbol" charset="2"/>
              </a:rPr>
              <a:t>s</a:t>
            </a:r>
            <a:r>
              <a:rPr lang="en-US" sz="2400" dirty="0" smtClean="0">
                <a:latin typeface="Avenir Book"/>
                <a:cs typeface="Avenir Book"/>
              </a:rPr>
              <a:t> = 1</a:t>
            </a:r>
            <a:endParaRPr lang="en-US" sz="2400" dirty="0">
              <a:latin typeface="Avenir Book"/>
              <a:cs typeface="Avenir Book"/>
            </a:endParaRPr>
          </a:p>
        </p:txBody>
      </p:sp>
      <p:pic>
        <p:nvPicPr>
          <p:cNvPr id="6" name="Picture 5" descr="norm_dat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9768"/>
            <a:ext cx="9144000" cy="4794250"/>
          </a:xfrm>
          <a:prstGeom prst="rect">
            <a:avLst/>
          </a:prstGeom>
        </p:spPr>
      </p:pic>
      <p:pic>
        <p:nvPicPr>
          <p:cNvPr id="7" name="Picture 6" descr="norm_lineup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9768"/>
            <a:ext cx="9144000" cy="4794250"/>
          </a:xfrm>
          <a:prstGeom prst="rect">
            <a:avLst/>
          </a:prstGeom>
        </p:spPr>
      </p:pic>
      <p:pic>
        <p:nvPicPr>
          <p:cNvPr id="8" name="Picture 7" descr="norm_lineover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09768"/>
            <a:ext cx="9144000" cy="479425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28828" y="2832100"/>
            <a:ext cx="456815" cy="2356366"/>
            <a:chOff x="1028828" y="2832100"/>
            <a:chExt cx="456815" cy="2356366"/>
          </a:xfrm>
        </p:grpSpPr>
        <p:sp>
          <p:nvSpPr>
            <p:cNvPr id="9" name="TextBox 8"/>
            <p:cNvSpPr txBox="1"/>
            <p:nvPr/>
          </p:nvSpPr>
          <p:spPr>
            <a:xfrm>
              <a:off x="1079500" y="2832100"/>
              <a:ext cx="4061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9500" y="4482068"/>
              <a:ext cx="4061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y2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28828" y="4819134"/>
              <a:ext cx="4061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y3</a:t>
              </a:r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889364" y="2002156"/>
            <a:ext cx="59557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3366FF"/>
                </a:solidFill>
                <a:latin typeface="Avenir Book"/>
                <a:cs typeface="Avenir Book"/>
              </a:rPr>
              <a:t>L(</a:t>
            </a:r>
            <a:r>
              <a:rPr lang="en-US" sz="3200" b="1" dirty="0" err="1" smtClean="0">
                <a:solidFill>
                  <a:srgbClr val="3366FF"/>
                </a:solidFill>
                <a:latin typeface="Symbol" charset="2"/>
                <a:cs typeface="Symbol" charset="2"/>
              </a:rPr>
              <a:t>m</a:t>
            </a:r>
            <a:r>
              <a:rPr lang="en-US" sz="3200" b="1" dirty="0" smtClean="0">
                <a:solidFill>
                  <a:srgbClr val="3366FF"/>
                </a:solidFill>
                <a:latin typeface="Avenir Book"/>
                <a:cs typeface="Avenir Book"/>
              </a:rPr>
              <a:t>=5|D) = </a:t>
            </a:r>
            <a:r>
              <a:rPr lang="en-US" sz="3200" b="1" dirty="0" err="1" smtClean="0">
                <a:solidFill>
                  <a:srgbClr val="3366FF"/>
                </a:solidFill>
                <a:latin typeface="Avenir Book"/>
                <a:cs typeface="Avenir Book"/>
              </a:rPr>
              <a:t>p(D|</a:t>
            </a:r>
            <a:r>
              <a:rPr lang="en-US" sz="3200" b="1" dirty="0" err="1" smtClean="0">
                <a:solidFill>
                  <a:srgbClr val="3366FF"/>
                </a:solidFill>
                <a:latin typeface="Symbol" charset="2"/>
                <a:cs typeface="Symbol" charset="2"/>
              </a:rPr>
              <a:t>m</a:t>
            </a:r>
            <a:r>
              <a:rPr lang="en-US" sz="3200" b="1" dirty="0" smtClean="0">
                <a:solidFill>
                  <a:srgbClr val="3366FF"/>
                </a:solidFill>
                <a:latin typeface="Avenir Book"/>
                <a:cs typeface="Avenir Book"/>
              </a:rPr>
              <a:t>=5) = y1*y2*y3</a:t>
            </a:r>
            <a:endParaRPr lang="en-US" sz="3200" dirty="0">
              <a:solidFill>
                <a:srgbClr val="3366FF"/>
              </a:solidFill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1052</Words>
  <Application>Microsoft Macintosh PowerPoint</Application>
  <PresentationFormat>On-screen Show (4:3)</PresentationFormat>
  <Paragraphs>222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Equation</vt:lpstr>
      <vt:lpstr>Likelihood &amp; Hierarchical Models</vt:lpstr>
      <vt:lpstr>This is an approximation…</vt:lpstr>
      <vt:lpstr>PowerPoint Presentation</vt:lpstr>
      <vt:lpstr>PowerPoint Presentation</vt:lpstr>
      <vt:lpstr>PowerPoint Presentation</vt:lpstr>
      <vt:lpstr>Calculating a Likelihood</vt:lpstr>
      <vt:lpstr>Calculating a Likelihood</vt:lpstr>
      <vt:lpstr>Calculating a Likelihood</vt:lpstr>
      <vt:lpstr>Calculating a Likelihood</vt:lpstr>
      <vt:lpstr>PowerPoint Presentation</vt:lpstr>
      <vt:lpstr>Calculating Two Likelihoods</vt:lpstr>
      <vt:lpstr>Calculating Two Likelihoods</vt:lpstr>
      <vt:lpstr>Calculating Two Likelihoods</vt:lpstr>
      <vt:lpstr>Maximum Likelihood</vt:lpstr>
      <vt:lpstr>Maximum Likelihood</vt:lpstr>
      <vt:lpstr>Log-Likelihood</vt:lpstr>
      <vt:lpstr>-2*Log-Likelihood = Deviance</vt:lpstr>
      <vt:lpstr>Last Bits of Likelihood Review</vt:lpstr>
      <vt:lpstr>rma(Hedges.D, Var.D, data=lep, method="ML")</vt:lpstr>
      <vt:lpstr>profile(gm_mod_ML)</vt:lpstr>
      <vt:lpstr>REML v. ML</vt:lpstr>
      <vt:lpstr>The REML Algorithm in a Nutshell</vt:lpstr>
      <vt:lpstr>PowerPoint Presentation</vt:lpstr>
      <vt:lpstr>Meta-Analytic Models so far</vt:lpstr>
      <vt:lpstr>What About This Data?</vt:lpstr>
      <vt:lpstr>Hierarchical Models</vt:lpstr>
      <vt:lpstr>Hierarchical Models</vt:lpstr>
      <vt:lpstr>Study Level Clustering</vt:lpstr>
      <vt:lpstr>Hierarchical Partitioning of One Study</vt:lpstr>
      <vt:lpstr>Hierarchical Models in Paractice</vt:lpstr>
      <vt:lpstr>PowerPoint Presentation</vt:lpstr>
      <vt:lpstr>PowerPoint Presentation</vt:lpstr>
      <vt:lpstr>Linear Mixed Effects Model</vt:lpstr>
      <vt:lpstr>summary(marine_lme)</vt:lpstr>
      <vt:lpstr>summary(marine_lme)</vt:lpstr>
      <vt:lpstr>Meta-Analytic Version</vt:lpstr>
      <vt:lpstr>summary(marine_mv)</vt:lpstr>
      <vt:lpstr>summary(marine_mv)</vt:lpstr>
      <vt:lpstr>Comparison of lme and rma.mv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Models in Meta-Analysis</dc:title>
  <dc:creator>Jarrett Byrnes</dc:creator>
  <cp:lastModifiedBy>Jarrett Byrnes</cp:lastModifiedBy>
  <cp:revision>34</cp:revision>
  <cp:lastPrinted>2014-03-12T16:15:59Z</cp:lastPrinted>
  <dcterms:created xsi:type="dcterms:W3CDTF">2014-04-02T01:03:49Z</dcterms:created>
  <dcterms:modified xsi:type="dcterms:W3CDTF">2014-05-06T14:46:16Z</dcterms:modified>
</cp:coreProperties>
</file>