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8"/>
  </p:handoutMasterIdLst>
  <p:sldIdLst>
    <p:sldId id="256" r:id="rId2"/>
    <p:sldId id="293" r:id="rId3"/>
    <p:sldId id="268" r:id="rId4"/>
    <p:sldId id="275" r:id="rId5"/>
    <p:sldId id="277" r:id="rId6"/>
    <p:sldId id="294" r:id="rId7"/>
    <p:sldId id="279" r:id="rId8"/>
    <p:sldId id="297" r:id="rId9"/>
    <p:sldId id="296" r:id="rId10"/>
    <p:sldId id="286" r:id="rId11"/>
    <p:sldId id="298" r:id="rId12"/>
    <p:sldId id="300" r:id="rId13"/>
    <p:sldId id="299" r:id="rId14"/>
    <p:sldId id="301" r:id="rId15"/>
    <p:sldId id="317" r:id="rId16"/>
    <p:sldId id="318" r:id="rId17"/>
    <p:sldId id="309" r:id="rId18"/>
    <p:sldId id="302" r:id="rId19"/>
    <p:sldId id="308" r:id="rId20"/>
    <p:sldId id="303" r:id="rId21"/>
    <p:sldId id="307" r:id="rId22"/>
    <p:sldId id="306" r:id="rId23"/>
    <p:sldId id="316" r:id="rId24"/>
    <p:sldId id="310" r:id="rId25"/>
    <p:sldId id="312" r:id="rId26"/>
    <p:sldId id="320" r:id="rId27"/>
    <p:sldId id="313" r:id="rId28"/>
    <p:sldId id="314" r:id="rId29"/>
    <p:sldId id="311" r:id="rId30"/>
    <p:sldId id="319" r:id="rId31"/>
    <p:sldId id="325" r:id="rId32"/>
    <p:sldId id="321" r:id="rId33"/>
    <p:sldId id="322" r:id="rId34"/>
    <p:sldId id="324" r:id="rId35"/>
    <p:sldId id="323" r:id="rId36"/>
    <p:sldId id="315" r:id="rId3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4" y="-1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3C93A-B75E-794B-ABF7-1C7EE56B03AF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A9B17-44ED-494D-9F03-9AF7C52A4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9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0510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896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F5D6BF5C-D21F-4F49-8BF9-C72A33557E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6118"/>
            <a:ext cx="9144000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Meta-Regression &amp; Mixed Effects</a:t>
            </a:r>
            <a:endParaRPr 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61224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sz="11500" baseline="-25000" dirty="0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 ~ N(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en-US" sz="11500" baseline="-25000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,s</a:t>
            </a:r>
            <a:r>
              <a:rPr lang="en-US" sz="11500" baseline="-25000" dirty="0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sz="11500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11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100" y="4932452"/>
            <a:ext cx="70323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err="1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en-US" sz="11500" baseline="-25000" dirty="0" err="1">
                <a:solidFill>
                  <a:schemeClr val="bg1">
                    <a:lumMod val="85000"/>
                  </a:schemeClr>
                </a:solidFill>
                <a:cs typeface="Calibri"/>
              </a:rPr>
              <a:t>i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 ~ N(</a:t>
            </a:r>
            <a:r>
              <a:rPr lang="en-US" sz="11500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,t</a:t>
            </a:r>
            <a:r>
              <a:rPr lang="en-US" sz="11500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115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So…Does Group Structure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err="1" smtClean="0"/>
              <a:t>Qt</a:t>
            </a:r>
            <a:r>
              <a:rPr lang="en-US" sz="4800" b="1" dirty="0" smtClean="0"/>
              <a:t> = </a:t>
            </a:r>
            <a:r>
              <a:rPr lang="en-US" sz="4800" b="1" dirty="0" err="1" smtClean="0"/>
              <a:t>Qm</a:t>
            </a:r>
            <a:r>
              <a:rPr lang="en-US" sz="4800" b="1" dirty="0" smtClean="0"/>
              <a:t> + </a:t>
            </a:r>
            <a:r>
              <a:rPr lang="en-US" sz="4800" b="1" dirty="0" err="1" smtClean="0"/>
              <a:t>Qe</a:t>
            </a:r>
            <a:endParaRPr lang="en-US" sz="4800" b="1" dirty="0" smtClean="0"/>
          </a:p>
          <a:p>
            <a:endParaRPr lang="en-US" dirty="0"/>
          </a:p>
          <a:p>
            <a:r>
              <a:rPr lang="en-US" dirty="0" smtClean="0"/>
              <a:t>We can now partition total variation into that driven by the model versus residual heterogeneity</a:t>
            </a:r>
          </a:p>
          <a:p>
            <a:endParaRPr lang="en-US" dirty="0"/>
          </a:p>
          <a:p>
            <a:r>
              <a:rPr lang="en-US" dirty="0" err="1" smtClean="0"/>
              <a:t>Kinda</a:t>
            </a:r>
            <a:r>
              <a:rPr lang="en-US" dirty="0" smtClean="0"/>
              <a:t> like ANOVA, no?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Heterogeneity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42733" y="1684136"/>
            <a:ext cx="2709334" cy="872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Heterogeneity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3933" y="3318934"/>
            <a:ext cx="2709334" cy="872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 Variation in </a:t>
            </a:r>
            <a:r>
              <a:rPr lang="en-US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endParaRPr lang="en-US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Random Effects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7867" y="3318934"/>
            <a:ext cx="2709334" cy="872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Drivers of Heterogeneity (Fixed)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rot="5400000">
            <a:off x="3301634" y="2023168"/>
            <a:ext cx="762732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>
          <a:xfrm rot="16200000" flipH="1">
            <a:off x="5278601" y="1875001"/>
            <a:ext cx="762732" cy="2125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386667" y="5325533"/>
            <a:ext cx="2709334" cy="872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Drivers &amp;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 Variation in </a:t>
            </a:r>
            <a:r>
              <a:rPr lang="en-US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endParaRPr lang="en-US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Mixed Effects Model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5" idx="2"/>
            <a:endCxn id="12" idx="0"/>
          </p:cNvCxnSpPr>
          <p:nvPr/>
        </p:nvCxnSpPr>
        <p:spPr>
          <a:xfrm rot="16200000" flipH="1">
            <a:off x="3187701" y="3771899"/>
            <a:ext cx="1134533" cy="1972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2" idx="0"/>
          </p:cNvCxnSpPr>
          <p:nvPr/>
        </p:nvCxnSpPr>
        <p:spPr>
          <a:xfrm rot="5400000">
            <a:off x="5164668" y="3767666"/>
            <a:ext cx="1134533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Mixed Effect Group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Group means, random study effect, and then everything else is error</a:t>
            </a:r>
          </a:p>
          <a:p>
            <a:pPr marL="514350" indent="-514350" algn="ctr">
              <a:buNone/>
            </a:pPr>
            <a:endParaRPr lang="en-US" sz="36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~ N(</a:t>
            </a: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im</a:t>
            </a:r>
            <a:r>
              <a:rPr lang="en-US" sz="4000" baseline="-25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 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</a:p>
          <a:p>
            <a:pPr marL="514350" indent="-51435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im</a:t>
            </a:r>
            <a:r>
              <a:rPr lang="en-US" sz="4000" dirty="0" smtClean="0">
                <a:latin typeface="Symbol" charset="2"/>
                <a:cs typeface="Symbol" charset="2"/>
              </a:rPr>
              <a:t> ~ N(m</a:t>
            </a:r>
            <a:r>
              <a:rPr lang="en-US" sz="4000" baseline="-25000" dirty="0" smtClean="0"/>
              <a:t>m</a:t>
            </a:r>
            <a:r>
              <a:rPr lang="en-US" sz="4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t</a:t>
            </a:r>
            <a:r>
              <a:rPr lang="en-US" sz="4000" baseline="30000" dirty="0" smtClean="0"/>
              <a:t>2</a:t>
            </a:r>
            <a:r>
              <a:rPr lang="en-US" sz="4000" dirty="0" smtClean="0">
                <a:latin typeface="Symbol" charset="2"/>
                <a:cs typeface="Symbol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133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Random Effects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01442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Q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, etc. are all from the fixed model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This formula varies with model structure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103563" y="1536700"/>
          <a:ext cx="343535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Equation" r:id="rId3" imgW="1219200" imgH="723900" progId="Equation.3">
                  <p:embed/>
                </p:oleObj>
              </mc:Choice>
              <mc:Fallback>
                <p:oleObj name="Equation" r:id="rId3" imgW="1219200" imgH="723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536700"/>
                        <a:ext cx="3435350" cy="203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Model with Groups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01442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Q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, etc. are all from the fixed model</a:t>
            </a:r>
          </a:p>
          <a:p>
            <a:pPr>
              <a:spcAft>
                <a:spcPts val="2400"/>
              </a:spcAft>
            </a:pPr>
            <a:r>
              <a:rPr lang="en-US" dirty="0" err="1" smtClean="0"/>
              <a:t>n</a:t>
            </a:r>
            <a:r>
              <a:rPr lang="en-US" dirty="0" smtClean="0"/>
              <a:t>=total # of studies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M=total # of groups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509838" y="1465263"/>
          <a:ext cx="4608512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638300" imgH="774700" progId="Equation.3">
                  <p:embed/>
                </p:oleObj>
              </mc:Choice>
              <mc:Fallback>
                <p:oleObj name="Equation" r:id="rId3" imgW="1638300" imgH="774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1465263"/>
                        <a:ext cx="4608512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Question!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106"/>
            <a:ext cx="8819088" cy="15377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Male mating history and female fecundity in the Lepidoptera: do male virgins make better partners?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2633" y="6468583"/>
            <a:ext cx="302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Torres-Villa and </a:t>
            </a:r>
            <a:r>
              <a:rPr lang="en-US" dirty="0" err="1" smtClean="0"/>
              <a:t>Jennions</a:t>
            </a:r>
            <a:r>
              <a:rPr lang="en-US" dirty="0" smtClean="0"/>
              <a:t> 2005</a:t>
            </a:r>
            <a:endParaRPr lang="en-US" dirty="0"/>
          </a:p>
        </p:txBody>
      </p:sp>
      <p:pic>
        <p:nvPicPr>
          <p:cNvPr id="5" name="Picture 4" descr="Agrotis_sege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67" y="2630696"/>
            <a:ext cx="6433327" cy="342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7467" y="5685769"/>
            <a:ext cx="289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Agrotis</a:t>
            </a:r>
            <a:r>
              <a:rPr lang="en-US" i="1" dirty="0"/>
              <a:t> </a:t>
            </a:r>
            <a:r>
              <a:rPr lang="en-US" i="1" dirty="0" err="1"/>
              <a:t>segetum</a:t>
            </a:r>
            <a:r>
              <a:rPr lang="en-US" i="1" dirty="0" smtClean="0"/>
              <a:t>  - </a:t>
            </a:r>
            <a:r>
              <a:rPr lang="en-US" i="1" dirty="0" err="1" smtClean="0"/>
              <a:t>wikipedia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ths_and_butterflies_stock_92_by_hatest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248103"/>
            <a:ext cx="4357396" cy="4270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if we have group variation </a:t>
            </a:r>
            <a:r>
              <a:rPr lang="en-US" sz="3600" dirty="0" smtClean="0">
                <a:solidFill>
                  <a:srgbClr val="FF0000"/>
                </a:solidFill>
              </a:rPr>
              <a:t>&amp; study</a:t>
            </a:r>
            <a:r>
              <a:rPr lang="en-US" sz="3600" dirty="0" smtClean="0"/>
              <a:t> variation driving excessive Heterogeneity?</a:t>
            </a:r>
            <a:endParaRPr lang="en-US" sz="3600" dirty="0"/>
          </a:p>
        </p:txBody>
      </p:sp>
      <p:pic>
        <p:nvPicPr>
          <p:cNvPr id="6" name="Picture 5" descr="Hyalophora_cecr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1727200"/>
            <a:ext cx="4876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580390"/>
            <a:ext cx="3257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Moths (</a:t>
            </a:r>
            <a:r>
              <a:rPr lang="en-US" sz="2800" dirty="0" err="1" smtClean="0">
                <a:latin typeface="Avenir Book"/>
                <a:cs typeface="Avenir Book"/>
              </a:rPr>
              <a:t>Heterocera</a:t>
            </a:r>
            <a:r>
              <a:rPr lang="en-US" sz="2800" dirty="0" smtClean="0">
                <a:latin typeface="Avenir Book"/>
                <a:cs typeface="Avenir Book"/>
              </a:rPr>
              <a:t>)</a:t>
            </a: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9817" y="5732790"/>
            <a:ext cx="40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Butterflies (</a:t>
            </a:r>
            <a:r>
              <a:rPr lang="en-US" sz="2800" dirty="0" err="1" smtClean="0">
                <a:latin typeface="Avenir Book"/>
                <a:cs typeface="Avenir Book"/>
              </a:rPr>
              <a:t>Rhopalocera</a:t>
            </a:r>
            <a:r>
              <a:rPr lang="en-US" sz="2800" dirty="0" smtClean="0">
                <a:latin typeface="Avenir Book"/>
                <a:cs typeface="Avenir Book"/>
              </a:rPr>
              <a:t>)</a:t>
            </a:r>
            <a:endParaRPr lang="en-US" sz="2800" dirty="0"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Effects Model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rma(Hedges.D</a:t>
            </a:r>
            <a:r>
              <a:rPr lang="en-US" dirty="0" smtClean="0"/>
              <a:t> ~ Suborder, </a:t>
            </a:r>
            <a:r>
              <a:rPr lang="en-US" dirty="0" err="1" smtClean="0"/>
              <a:t>Var.D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		data=</a:t>
            </a:r>
            <a:r>
              <a:rPr lang="en-US" dirty="0" err="1" smtClean="0"/>
              <a:t>lep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		method="DL")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Fixed </a:t>
            </a:r>
            <a:r>
              <a:rPr lang="en-US" dirty="0" err="1" smtClean="0"/>
              <a:t>v</a:t>
            </a:r>
            <a:r>
              <a:rPr lang="en-US" dirty="0" smtClean="0"/>
              <a:t>. Mixed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4066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 smtClean="0">
                <a:latin typeface="Courier"/>
                <a:cs typeface="Courier"/>
              </a:rPr>
              <a:t>Fixed Model Results:</a:t>
            </a:r>
          </a:p>
          <a:p>
            <a:pPr>
              <a:buNone/>
            </a:pPr>
            <a:endParaRPr lang="en-US" sz="19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900" dirty="0" smtClean="0">
                <a:latin typeface="Courier"/>
                <a:cs typeface="Courier"/>
              </a:rPr>
              <a:t>           estimate      se     </a:t>
            </a:r>
            <a:r>
              <a:rPr lang="en-US" sz="1900" dirty="0" err="1" smtClean="0">
                <a:latin typeface="Courier"/>
                <a:cs typeface="Courier"/>
              </a:rPr>
              <a:t>zval</a:t>
            </a:r>
            <a:r>
              <a:rPr lang="en-US" sz="1900" dirty="0" smtClean="0">
                <a:latin typeface="Courier"/>
                <a:cs typeface="Courier"/>
              </a:rPr>
              <a:t>    </a:t>
            </a:r>
            <a:r>
              <a:rPr lang="en-US" sz="1900" dirty="0" err="1" smtClean="0">
                <a:latin typeface="Courier"/>
                <a:cs typeface="Courier"/>
              </a:rPr>
              <a:t>pval</a:t>
            </a:r>
            <a:r>
              <a:rPr lang="en-US" sz="1900" dirty="0" smtClean="0">
                <a:latin typeface="Courier"/>
                <a:cs typeface="Courier"/>
              </a:rPr>
              <a:t>    </a:t>
            </a:r>
            <a:r>
              <a:rPr lang="en-US" sz="1900" dirty="0" err="1" smtClean="0">
                <a:latin typeface="Courier"/>
                <a:cs typeface="Courier"/>
              </a:rPr>
              <a:t>ci.lb</a:t>
            </a:r>
            <a:r>
              <a:rPr lang="en-US" sz="1900" dirty="0" smtClean="0">
                <a:latin typeface="Courier"/>
                <a:cs typeface="Courier"/>
              </a:rPr>
              <a:t>   </a:t>
            </a:r>
            <a:r>
              <a:rPr lang="en-US" sz="1900" dirty="0" err="1" smtClean="0">
                <a:latin typeface="Courier"/>
                <a:cs typeface="Courier"/>
              </a:rPr>
              <a:t>ci.ub</a:t>
            </a:r>
            <a:r>
              <a:rPr lang="en-US" sz="1900" dirty="0" smtClean="0">
                <a:latin typeface="Courier"/>
                <a:cs typeface="Courier"/>
              </a:rPr>
              <a:t>     </a:t>
            </a:r>
          </a:p>
          <a:p>
            <a:pPr>
              <a:buNone/>
            </a:pPr>
            <a:r>
              <a:rPr lang="en-US" sz="1900" dirty="0" err="1" smtClean="0">
                <a:latin typeface="Courier"/>
                <a:cs typeface="Courier"/>
              </a:rPr>
              <a:t>intrcpt</a:t>
            </a:r>
            <a:r>
              <a:rPr lang="en-US" sz="1900" dirty="0" smtClean="0">
                <a:latin typeface="Courier"/>
                <a:cs typeface="Courier"/>
              </a:rPr>
              <a:t>      0.3875  0.0496   7.8179  &lt;.0001   0.2903  0.4846</a:t>
            </a:r>
          </a:p>
          <a:p>
            <a:pPr>
              <a:buNone/>
            </a:pPr>
            <a:r>
              <a:rPr lang="en-US" sz="1900" dirty="0" err="1" smtClean="0">
                <a:latin typeface="Courier"/>
                <a:cs typeface="Courier"/>
              </a:rPr>
              <a:t>SuborderR</a:t>
            </a:r>
            <a:r>
              <a:rPr lang="en-US" sz="1900" dirty="0" smtClean="0">
                <a:latin typeface="Courier"/>
                <a:cs typeface="Courier"/>
              </a:rPr>
              <a:t>   -0.0540  0.1281  -0.4218  0.6732  -0.3050  0.1970 </a:t>
            </a:r>
          </a:p>
          <a:p>
            <a:pPr>
              <a:buNone/>
            </a:pPr>
            <a:endParaRPr lang="en-US" sz="19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900" dirty="0" smtClean="0">
                <a:latin typeface="Courier"/>
                <a:cs typeface="Courier"/>
              </a:rPr>
              <a:t>Mixed Model Results:</a:t>
            </a:r>
          </a:p>
          <a:p>
            <a:pPr>
              <a:buNone/>
            </a:pPr>
            <a:endParaRPr lang="en-US" sz="19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900" dirty="0" smtClean="0">
                <a:latin typeface="Courier"/>
                <a:cs typeface="Courier"/>
              </a:rPr>
              <a:t>           estimate      se    </a:t>
            </a:r>
            <a:r>
              <a:rPr lang="en-US" sz="1900" dirty="0" err="1" smtClean="0">
                <a:latin typeface="Courier"/>
                <a:cs typeface="Courier"/>
              </a:rPr>
              <a:t>zval</a:t>
            </a:r>
            <a:r>
              <a:rPr lang="en-US" sz="1900" dirty="0" smtClean="0">
                <a:latin typeface="Courier"/>
                <a:cs typeface="Courier"/>
              </a:rPr>
              <a:t>    </a:t>
            </a:r>
            <a:r>
              <a:rPr lang="en-US" sz="1900" dirty="0" err="1" smtClean="0">
                <a:latin typeface="Courier"/>
                <a:cs typeface="Courier"/>
              </a:rPr>
              <a:t>pval</a:t>
            </a:r>
            <a:r>
              <a:rPr lang="en-US" sz="1900" dirty="0" smtClean="0">
                <a:latin typeface="Courier"/>
                <a:cs typeface="Courier"/>
              </a:rPr>
              <a:t>    </a:t>
            </a:r>
            <a:r>
              <a:rPr lang="en-US" sz="1900" dirty="0" err="1" smtClean="0">
                <a:latin typeface="Courier"/>
                <a:cs typeface="Courier"/>
              </a:rPr>
              <a:t>ci.lb</a:t>
            </a:r>
            <a:r>
              <a:rPr lang="en-US" sz="1900" dirty="0" smtClean="0">
                <a:latin typeface="Courier"/>
                <a:cs typeface="Courier"/>
              </a:rPr>
              <a:t>   </a:t>
            </a:r>
            <a:r>
              <a:rPr lang="en-US" sz="1900" dirty="0" err="1" smtClean="0">
                <a:latin typeface="Courier"/>
                <a:cs typeface="Courier"/>
              </a:rPr>
              <a:t>ci.ub</a:t>
            </a:r>
            <a:r>
              <a:rPr lang="en-US" sz="1900" dirty="0" smtClean="0">
                <a:latin typeface="Courier"/>
                <a:cs typeface="Courier"/>
              </a:rPr>
              <a:t>     </a:t>
            </a:r>
          </a:p>
          <a:p>
            <a:pPr>
              <a:buNone/>
            </a:pPr>
            <a:r>
              <a:rPr lang="en-US" sz="1900" dirty="0" err="1" smtClean="0">
                <a:latin typeface="Courier"/>
                <a:cs typeface="Courier"/>
              </a:rPr>
              <a:t>intrcpt</a:t>
            </a:r>
            <a:r>
              <a:rPr lang="en-US" sz="1900" dirty="0" smtClean="0">
                <a:latin typeface="Courier"/>
                <a:cs typeface="Courier"/>
              </a:rPr>
              <a:t>      0.3356  0.0777  4.3162  &lt;.0001   0.1832  0.4880</a:t>
            </a:r>
          </a:p>
          <a:p>
            <a:pPr>
              <a:buNone/>
            </a:pPr>
            <a:r>
              <a:rPr lang="en-US" sz="1900" dirty="0" err="1" smtClean="0">
                <a:latin typeface="Courier"/>
                <a:cs typeface="Courier"/>
              </a:rPr>
              <a:t>SuborderR</a:t>
            </a:r>
            <a:r>
              <a:rPr lang="en-US" sz="1900" dirty="0" smtClean="0">
                <a:latin typeface="Courier"/>
                <a:cs typeface="Courier"/>
              </a:rPr>
              <a:t>    0.0335  0.1723  0.1947  0.8456  -0.3042  0.3713 </a:t>
            </a:r>
            <a:endParaRPr lang="en-US" sz="19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Heterogeneity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42733" y="1684136"/>
            <a:ext cx="2709334" cy="872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Heterogeneity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3933" y="3318934"/>
            <a:ext cx="2709334" cy="872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 Variation in </a:t>
            </a:r>
            <a:r>
              <a:rPr lang="en-US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endParaRPr lang="en-US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Random Effects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7867" y="3318934"/>
            <a:ext cx="2709334" cy="872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Drivers of Heterogeneity (Fixed)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rot="5400000">
            <a:off x="3301634" y="2023168"/>
            <a:ext cx="762732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>
          <a:xfrm rot="16200000" flipH="1">
            <a:off x="5278601" y="1875001"/>
            <a:ext cx="762732" cy="2125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386667" y="5325533"/>
            <a:ext cx="2709334" cy="872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Drivers &amp;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 Variation in </a:t>
            </a:r>
            <a:r>
              <a:rPr lang="en-US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endParaRPr lang="en-US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Mixed Effects Model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5" idx="2"/>
            <a:endCxn id="12" idx="0"/>
          </p:cNvCxnSpPr>
          <p:nvPr/>
        </p:nvCxnSpPr>
        <p:spPr>
          <a:xfrm rot="16200000" flipH="1">
            <a:off x="3187701" y="3771899"/>
            <a:ext cx="1134533" cy="1972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2" idx="0"/>
          </p:cNvCxnSpPr>
          <p:nvPr/>
        </p:nvCxnSpPr>
        <p:spPr>
          <a:xfrm rot="5400000">
            <a:off x="5164668" y="3767666"/>
            <a:ext cx="1134533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70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There’s a Grand Mean.</a:t>
            </a:r>
            <a:br>
              <a:rPr lang="en-US" dirty="0" smtClean="0"/>
            </a:br>
            <a:r>
              <a:rPr lang="en-US" dirty="0" smtClean="0"/>
              <a:t>Everything else is noise.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9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2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X is a covariate, can be extended to multiple covariates</a:t>
            </a:r>
          </a:p>
          <a:p>
            <a:pPr marL="514350" indent="-514350" algn="ctr">
              <a:buNone/>
            </a:pPr>
            <a:endParaRPr lang="en-US" sz="20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= </a:t>
            </a: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+ </a:t>
            </a:r>
            <a:r>
              <a:rPr lang="en-US" sz="4000" dirty="0" err="1" smtClean="0"/>
              <a:t>e</a:t>
            </a:r>
            <a:r>
              <a:rPr lang="en-US" sz="4000" baseline="-25000" dirty="0" err="1" smtClean="0"/>
              <a:t>i</a:t>
            </a:r>
            <a:endParaRPr lang="en-US" sz="4000" baseline="-25000" dirty="0" smtClean="0"/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baseline="-25000" dirty="0" smtClean="0"/>
              <a:t>  = </a:t>
            </a:r>
            <a:r>
              <a:rPr lang="en-US" sz="4000" dirty="0" smtClean="0">
                <a:latin typeface="Symbol" charset="2"/>
                <a:cs typeface="Symbol" charset="2"/>
              </a:rPr>
              <a:t>b</a:t>
            </a:r>
            <a:r>
              <a:rPr lang="en-US" sz="4000" baseline="-25000" dirty="0" smtClean="0"/>
              <a:t>0</a:t>
            </a:r>
            <a:r>
              <a:rPr lang="en-US" sz="4000" dirty="0" smtClean="0">
                <a:latin typeface="Symbol" charset="2"/>
                <a:cs typeface="Symbol" charset="2"/>
              </a:rPr>
              <a:t> + b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X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</a:t>
            </a:r>
            <a:endParaRPr lang="en-US" sz="4000" dirty="0" smtClean="0"/>
          </a:p>
          <a:p>
            <a:pPr marL="514350" indent="-514350" algn="ctr">
              <a:buNone/>
            </a:pPr>
            <a:r>
              <a:rPr lang="en-US" sz="4000" dirty="0" err="1" smtClean="0"/>
              <a:t>e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 ~ N(0,</a:t>
            </a:r>
            <a:r>
              <a:rPr lang="en-US" sz="4000" dirty="0" smtClean="0">
                <a:latin typeface="Symbol" charset="2"/>
                <a:cs typeface="Symbol" charset="2"/>
              </a:rPr>
              <a:t>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Mixed Model Meta-Regression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266"/>
            <a:ext cx="8229600" cy="5369034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endParaRPr lang="en-US" sz="20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= </a:t>
            </a: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+ </a:t>
            </a:r>
            <a:r>
              <a:rPr lang="en-US" sz="4000" dirty="0" err="1" smtClean="0"/>
              <a:t>e</a:t>
            </a:r>
            <a:r>
              <a:rPr lang="en-US" sz="4000" baseline="-25000" dirty="0" err="1" smtClean="0"/>
              <a:t>i</a:t>
            </a:r>
            <a:endParaRPr lang="en-US" sz="4000" baseline="-25000" dirty="0" smtClean="0"/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endParaRPr lang="en-US" sz="40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baseline="-25000" dirty="0" smtClean="0"/>
              <a:t>  = </a:t>
            </a:r>
            <a:r>
              <a:rPr lang="en-US" sz="4000" dirty="0" smtClean="0">
                <a:latin typeface="Symbol" charset="2"/>
                <a:cs typeface="Symbol" charset="2"/>
              </a:rPr>
              <a:t>b</a:t>
            </a:r>
            <a:r>
              <a:rPr lang="en-US" sz="4000" baseline="-25000" dirty="0" smtClean="0"/>
              <a:t>0</a:t>
            </a:r>
            <a:r>
              <a:rPr lang="en-US" sz="4000" dirty="0" smtClean="0">
                <a:latin typeface="Symbol" charset="2"/>
                <a:cs typeface="Symbol" charset="2"/>
              </a:rPr>
              <a:t> + b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X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</a:t>
            </a:r>
          </a:p>
          <a:p>
            <a:pPr marL="514350" indent="-514350" algn="ctr">
              <a:buNone/>
            </a:pPr>
            <a:r>
              <a:rPr lang="en-US" sz="4000" dirty="0" smtClean="0">
                <a:latin typeface="Symbol" charset="2"/>
                <a:cs typeface="Symbol" charset="2"/>
              </a:rPr>
              <a:t>b</a:t>
            </a:r>
            <a:r>
              <a:rPr lang="en-US" sz="4000" baseline="-25000" dirty="0" smtClean="0"/>
              <a:t>0 </a:t>
            </a:r>
            <a:r>
              <a:rPr lang="en-US" sz="4000" dirty="0" smtClean="0">
                <a:latin typeface="Symbol" charset="2"/>
                <a:cs typeface="Symbol" charset="2"/>
              </a:rPr>
              <a:t>~ N(b</a:t>
            </a:r>
            <a:r>
              <a:rPr lang="en-US" sz="4000" baseline="-25000" dirty="0" smtClean="0"/>
              <a:t>fixed</a:t>
            </a:r>
            <a:r>
              <a:rPr lang="en-US" sz="4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t</a:t>
            </a:r>
            <a:r>
              <a:rPr lang="en-US" sz="4000" baseline="30000" dirty="0" smtClean="0"/>
              <a:t>2</a:t>
            </a:r>
            <a:r>
              <a:rPr lang="en-US" sz="4000" dirty="0" smtClean="0">
                <a:latin typeface="Symbol" charset="2"/>
                <a:cs typeface="Symbol" charset="2"/>
              </a:rPr>
              <a:t>)</a:t>
            </a:r>
            <a:endParaRPr lang="en-US" sz="4000" dirty="0" smtClean="0"/>
          </a:p>
          <a:p>
            <a:pPr marL="514350" indent="-514350" algn="ctr">
              <a:buNone/>
            </a:pPr>
            <a:r>
              <a:rPr lang="en-US" sz="4000" dirty="0" err="1" smtClean="0"/>
              <a:t>e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 ~ N(0,</a:t>
            </a:r>
            <a:r>
              <a:rPr lang="en-US" sz="4000" dirty="0" smtClean="0">
                <a:latin typeface="Symbol" charset="2"/>
                <a:cs typeface="Symbol" charset="2"/>
              </a:rPr>
              <a:t>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Considerations for Meta-Regression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 err="1" smtClean="0"/>
              <a:t>Qm</a:t>
            </a:r>
            <a:r>
              <a:rPr lang="en-US" sz="3600" dirty="0" smtClean="0"/>
              <a:t> is calculated using </a:t>
            </a:r>
            <a:r>
              <a:rPr lang="en-US" sz="3600" dirty="0" err="1" smtClean="0">
                <a:latin typeface="Symbol" charset="2"/>
                <a:cs typeface="Symbol" charset="2"/>
              </a:rPr>
              <a:t>b</a:t>
            </a:r>
            <a:r>
              <a:rPr lang="en-US" sz="3600" dirty="0" err="1" smtClean="0"/>
              <a:t>s</a:t>
            </a:r>
            <a:endParaRPr lang="en-US" sz="3600" dirty="0" smtClean="0"/>
          </a:p>
          <a:p>
            <a:pPr>
              <a:spcAft>
                <a:spcPts val="1800"/>
              </a:spcAft>
            </a:pPr>
            <a:r>
              <a:rPr lang="en-US" sz="3600" dirty="0" smtClean="0"/>
              <a:t>Q tests as normal</a:t>
            </a:r>
          </a:p>
          <a:p>
            <a:pPr>
              <a:spcAft>
                <a:spcPts val="1800"/>
              </a:spcAft>
            </a:pPr>
            <a:r>
              <a:rPr lang="en-US" sz="3600" dirty="0" smtClean="0"/>
              <a:t>Formula for </a:t>
            </a:r>
            <a:r>
              <a:rPr lang="en-US" sz="3600" dirty="0" smtClean="0">
                <a:latin typeface="Symbol" charset="2"/>
                <a:cs typeface="Symbol" charset="2"/>
              </a:rPr>
              <a:t>t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depends on model structure, and can be quite complex</a:t>
            </a:r>
          </a:p>
          <a:p>
            <a:pPr>
              <a:spcAft>
                <a:spcPts val="1800"/>
              </a:spcAft>
            </a:pPr>
            <a:r>
              <a:rPr lang="en-US" sz="3600" dirty="0" smtClean="0"/>
              <a:t>Can be fixed or mixed effects model</a:t>
            </a: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Exploring Polyandry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106"/>
            <a:ext cx="8819088" cy="15377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Is advantage by virgin males is this modified by polyandry within a species?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2633" y="6468583"/>
            <a:ext cx="302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Torres-Villa and </a:t>
            </a:r>
            <a:r>
              <a:rPr lang="en-US" dirty="0" err="1" smtClean="0"/>
              <a:t>Jennions</a:t>
            </a:r>
            <a:r>
              <a:rPr lang="en-US" dirty="0" smtClean="0"/>
              <a:t> 2005</a:t>
            </a:r>
            <a:endParaRPr lang="en-US" dirty="0"/>
          </a:p>
        </p:txBody>
      </p:sp>
      <p:pic>
        <p:nvPicPr>
          <p:cNvPr id="5" name="Picture 4" descr="Agrotis_sege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67" y="2630696"/>
            <a:ext cx="6433327" cy="342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7467" y="5685769"/>
            <a:ext cx="289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Agrotis</a:t>
            </a:r>
            <a:r>
              <a:rPr lang="en-US" i="1" dirty="0"/>
              <a:t> </a:t>
            </a:r>
            <a:r>
              <a:rPr lang="en-US" i="1" dirty="0" err="1"/>
              <a:t>segetum</a:t>
            </a:r>
            <a:r>
              <a:rPr lang="en-US" i="1" dirty="0" smtClean="0"/>
              <a:t>  - </a:t>
            </a:r>
            <a:r>
              <a:rPr lang="en-US" i="1" dirty="0" err="1" smtClean="0"/>
              <a:t>wikipedia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Least Squares Meta-Regressions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polyandry_mod</a:t>
            </a:r>
            <a:r>
              <a:rPr lang="en-US" dirty="0" smtClean="0"/>
              <a:t> &lt;- </a:t>
            </a:r>
            <a:r>
              <a:rPr lang="en-US" dirty="0" err="1" smtClean="0"/>
              <a:t>rma(Hedges.D</a:t>
            </a:r>
            <a:r>
              <a:rPr lang="en-US" dirty="0" smtClean="0"/>
              <a:t> ~ </a:t>
            </a:r>
            <a:r>
              <a:rPr lang="en-US" dirty="0" err="1" smtClean="0"/>
              <a:t>X..Polyandry</a:t>
            </a:r>
            <a:r>
              <a:rPr lang="en-US" dirty="0" smtClean="0"/>
              <a:t>, </a:t>
            </a:r>
            <a:r>
              <a:rPr lang="en-US" dirty="0" err="1" smtClean="0"/>
              <a:t>Var.D</a:t>
            </a:r>
            <a:r>
              <a:rPr lang="en-US" dirty="0" smtClean="0"/>
              <a:t>, data=</a:t>
            </a:r>
            <a:r>
              <a:rPr lang="en-US" dirty="0" err="1" smtClean="0"/>
              <a:t>lep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method="FE"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polyandry_mod_r</a:t>
            </a:r>
            <a:r>
              <a:rPr lang="en-US" dirty="0" smtClean="0"/>
              <a:t> &lt;- </a:t>
            </a:r>
            <a:r>
              <a:rPr lang="en-US" dirty="0" err="1" smtClean="0"/>
              <a:t>rma(Hedges.D</a:t>
            </a:r>
            <a:r>
              <a:rPr lang="en-US" dirty="0" smtClean="0"/>
              <a:t> ~ </a:t>
            </a:r>
            <a:r>
              <a:rPr lang="en-US" dirty="0" err="1" smtClean="0"/>
              <a:t>X..Polyandry</a:t>
            </a:r>
            <a:r>
              <a:rPr lang="en-US" dirty="0" smtClean="0"/>
              <a:t>, </a:t>
            </a:r>
            <a:r>
              <a:rPr lang="en-US" dirty="0" err="1" smtClean="0"/>
              <a:t>Var.D</a:t>
            </a:r>
            <a:r>
              <a:rPr lang="en-US" dirty="0" smtClean="0"/>
              <a:t>, data=</a:t>
            </a:r>
            <a:r>
              <a:rPr lang="en-US" dirty="0" err="1" smtClean="0"/>
              <a:t>lep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method="DL"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8966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Fixed-Effects with Moderators Model (</a:t>
            </a:r>
            <a:r>
              <a:rPr lang="en-US" sz="1600" dirty="0" err="1" smtClean="0">
                <a:latin typeface="Courier"/>
                <a:cs typeface="Courier"/>
              </a:rPr>
              <a:t>k</a:t>
            </a:r>
            <a:r>
              <a:rPr lang="en-US" sz="1600" dirty="0" smtClean="0">
                <a:latin typeface="Courier"/>
                <a:cs typeface="Courier"/>
              </a:rPr>
              <a:t> = 22)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Test for Residual Heterogeneity: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QE(df</a:t>
            </a:r>
            <a:r>
              <a:rPr lang="en-US" sz="1600" dirty="0" smtClean="0">
                <a:latin typeface="Courier"/>
                <a:cs typeface="Courier"/>
              </a:rPr>
              <a:t> = 20) = 34.9105, </a:t>
            </a:r>
            <a:r>
              <a:rPr lang="en-US" sz="1600" dirty="0" err="1" smtClean="0">
                <a:latin typeface="Courier"/>
                <a:cs typeface="Courier"/>
              </a:rPr>
              <a:t>p-val</a:t>
            </a:r>
            <a:r>
              <a:rPr lang="en-US" sz="1600" dirty="0" smtClean="0">
                <a:latin typeface="Courier"/>
                <a:cs typeface="Courier"/>
              </a:rPr>
              <a:t> = 0.0206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Test of Moderators (</a:t>
            </a:r>
            <a:r>
              <a:rPr lang="en-US" sz="1600" dirty="0" err="1" smtClean="0">
                <a:latin typeface="Courier"/>
                <a:cs typeface="Courier"/>
              </a:rPr>
              <a:t>coefficient(s</a:t>
            </a:r>
            <a:r>
              <a:rPr lang="en-US" sz="1600" dirty="0" smtClean="0">
                <a:latin typeface="Courier"/>
                <a:cs typeface="Courier"/>
              </a:rPr>
              <a:t>) 2):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QM(df</a:t>
            </a:r>
            <a:r>
              <a:rPr lang="en-US" sz="1600" dirty="0" smtClean="0">
                <a:latin typeface="Courier"/>
                <a:cs typeface="Courier"/>
              </a:rPr>
              <a:t> = 1) = 10.2021, </a:t>
            </a:r>
            <a:r>
              <a:rPr lang="en-US" sz="1600" dirty="0" err="1" smtClean="0">
                <a:latin typeface="Courier"/>
                <a:cs typeface="Courier"/>
              </a:rPr>
              <a:t>p-val</a:t>
            </a:r>
            <a:r>
              <a:rPr lang="en-US" sz="1600" dirty="0" smtClean="0">
                <a:latin typeface="Courier"/>
                <a:cs typeface="Courier"/>
              </a:rPr>
              <a:t> = 0.0014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Model Results: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         estimate      se    </a:t>
            </a:r>
            <a:r>
              <a:rPr lang="en-US" sz="1600" dirty="0" err="1" smtClean="0">
                <a:latin typeface="Courier"/>
                <a:cs typeface="Courier"/>
              </a:rPr>
              <a:t>zval</a:t>
            </a:r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err="1" smtClean="0">
                <a:latin typeface="Courier"/>
                <a:cs typeface="Courier"/>
              </a:rPr>
              <a:t>pval</a:t>
            </a:r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err="1" smtClean="0">
                <a:latin typeface="Courier"/>
                <a:cs typeface="Courier"/>
              </a:rPr>
              <a:t>ci.lb</a:t>
            </a:r>
            <a:r>
              <a:rPr lang="en-US" sz="1600" dirty="0" smtClean="0">
                <a:latin typeface="Courier"/>
                <a:cs typeface="Courier"/>
              </a:rPr>
              <a:t>   </a:t>
            </a:r>
            <a:r>
              <a:rPr lang="en-US" sz="1600" dirty="0" err="1" smtClean="0">
                <a:latin typeface="Courier"/>
                <a:cs typeface="Courier"/>
              </a:rPr>
              <a:t>ci.ub</a:t>
            </a:r>
            <a:r>
              <a:rPr lang="en-US" sz="1600" dirty="0" smtClean="0">
                <a:latin typeface="Courier"/>
                <a:cs typeface="Courier"/>
              </a:rPr>
              <a:t>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intrcpt</a:t>
            </a:r>
            <a:r>
              <a:rPr lang="en-US" sz="1600" dirty="0" smtClean="0">
                <a:latin typeface="Courier"/>
                <a:cs typeface="Courier"/>
              </a:rPr>
              <a:t>         0.1263  0.0927  1.3635  0.1727  -0.0553  0.3080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X..Polyandry</a:t>
            </a:r>
            <a:r>
              <a:rPr lang="en-US" sz="1600" dirty="0" smtClean="0">
                <a:latin typeface="Courier"/>
                <a:cs typeface="Courier"/>
              </a:rPr>
              <a:t>    0.0060  0.0019  3.1941  0.0014   0.0023  0.0097  **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---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Signif</a:t>
            </a:r>
            <a:r>
              <a:rPr lang="en-US" sz="1600" dirty="0" smtClean="0">
                <a:latin typeface="Courier"/>
                <a:cs typeface="Courier"/>
              </a:rPr>
              <a:t>. codes:  0 ‘***’ 0.001 ‘**’ 0.01 ‘*’ 0.05 ‘.’ 0.1 ‘ ’ 1 </a:t>
            </a:r>
            <a:endParaRPr lang="en-US" sz="16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Funnel Plots with Adjusted Values</a:t>
            </a:r>
            <a:endParaRPr lang="en-US" dirty="0"/>
          </a:p>
        </p:txBody>
      </p:sp>
      <p:pic>
        <p:nvPicPr>
          <p:cNvPr id="4" name="Picture 3" descr="Screen Shot 2014-03-31 at 10.41.05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103"/>
            <a:ext cx="9144000" cy="53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51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8966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Mixed-Effects Model (</a:t>
            </a:r>
            <a:r>
              <a:rPr lang="en-US" sz="1600" dirty="0" err="1" smtClean="0">
                <a:latin typeface="Courier"/>
                <a:cs typeface="Courier"/>
              </a:rPr>
              <a:t>k</a:t>
            </a:r>
            <a:r>
              <a:rPr lang="en-US" sz="1600" dirty="0" smtClean="0">
                <a:latin typeface="Courier"/>
                <a:cs typeface="Courier"/>
              </a:rPr>
              <a:t> = 22; tau^2 estimator: DL)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tau^2 (estimated amount of residual heterogeneity):     0.0381 (SE = 0.0294)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tau (square root of estimated tau^2 value):             0.1951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I^2 (residual heterogeneity / unaccounted variability): 42.71%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H^2 (unaccounted variability / sampling variability):   1.75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R^2 (amount of heterogeneity accounted for):            33.24%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Test for Residual Heterogeneity: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QE(df</a:t>
            </a:r>
            <a:r>
              <a:rPr lang="en-US" sz="1600" dirty="0" smtClean="0">
                <a:latin typeface="Courier"/>
                <a:cs typeface="Courier"/>
              </a:rPr>
              <a:t> = 20) = 34.9105, </a:t>
            </a:r>
            <a:r>
              <a:rPr lang="en-US" sz="1600" dirty="0" err="1" smtClean="0">
                <a:latin typeface="Courier"/>
                <a:cs typeface="Courier"/>
              </a:rPr>
              <a:t>p-val</a:t>
            </a:r>
            <a:r>
              <a:rPr lang="en-US" sz="1600" dirty="0" smtClean="0">
                <a:latin typeface="Courier"/>
                <a:cs typeface="Courier"/>
              </a:rPr>
              <a:t> = 0.0206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Test of Moderators (</a:t>
            </a:r>
            <a:r>
              <a:rPr lang="en-US" sz="1600" dirty="0" err="1" smtClean="0">
                <a:latin typeface="Courier"/>
                <a:cs typeface="Courier"/>
              </a:rPr>
              <a:t>coefficient(s</a:t>
            </a:r>
            <a:r>
              <a:rPr lang="en-US" sz="1600" dirty="0" smtClean="0">
                <a:latin typeface="Courier"/>
                <a:cs typeface="Courier"/>
              </a:rPr>
              <a:t>) 2):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QM(df</a:t>
            </a:r>
            <a:r>
              <a:rPr lang="en-US" sz="1600" dirty="0" smtClean="0">
                <a:latin typeface="Courier"/>
                <a:cs typeface="Courier"/>
              </a:rPr>
              <a:t> = 1) = 4.3058, </a:t>
            </a:r>
            <a:r>
              <a:rPr lang="en-US" sz="1600" dirty="0" err="1" smtClean="0">
                <a:latin typeface="Courier"/>
                <a:cs typeface="Courier"/>
              </a:rPr>
              <a:t>p-val</a:t>
            </a:r>
            <a:r>
              <a:rPr lang="en-US" sz="1600" dirty="0" smtClean="0">
                <a:latin typeface="Courier"/>
                <a:cs typeface="Courier"/>
              </a:rPr>
              <a:t> = 0.0380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8966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...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Model Results: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         estimate      se    </a:t>
            </a:r>
            <a:r>
              <a:rPr lang="en-US" sz="1600" dirty="0" err="1" smtClean="0">
                <a:latin typeface="Courier"/>
                <a:cs typeface="Courier"/>
              </a:rPr>
              <a:t>zval</a:t>
            </a:r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err="1" smtClean="0">
                <a:latin typeface="Courier"/>
                <a:cs typeface="Courier"/>
              </a:rPr>
              <a:t>pval</a:t>
            </a:r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err="1" smtClean="0">
                <a:latin typeface="Courier"/>
                <a:cs typeface="Courier"/>
              </a:rPr>
              <a:t>ci.lb</a:t>
            </a:r>
            <a:r>
              <a:rPr lang="en-US" sz="1600" dirty="0" smtClean="0">
                <a:latin typeface="Courier"/>
                <a:cs typeface="Courier"/>
              </a:rPr>
              <a:t>   </a:t>
            </a:r>
            <a:r>
              <a:rPr lang="en-US" sz="1600" dirty="0" err="1" smtClean="0">
                <a:latin typeface="Courier"/>
                <a:cs typeface="Courier"/>
              </a:rPr>
              <a:t>ci.ub</a:t>
            </a:r>
            <a:r>
              <a:rPr lang="en-US" sz="1600" dirty="0" smtClean="0">
                <a:latin typeface="Courier"/>
                <a:cs typeface="Courier"/>
              </a:rPr>
              <a:t>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intrcpt</a:t>
            </a:r>
            <a:r>
              <a:rPr lang="en-US" sz="1600" dirty="0" smtClean="0">
                <a:latin typeface="Courier"/>
                <a:cs typeface="Courier"/>
              </a:rPr>
              <a:t>         0.1256  0.1264  0.9934  0.3205  -0.1222  0.3734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X..Polyandry</a:t>
            </a:r>
            <a:r>
              <a:rPr lang="en-US" sz="1600" dirty="0" smtClean="0">
                <a:latin typeface="Courier"/>
                <a:cs typeface="Courier"/>
              </a:rPr>
              <a:t>    0.0055  0.0026  2.0750  0.0380   0.0003  0.0107  *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---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Signif</a:t>
            </a:r>
            <a:r>
              <a:rPr lang="en-US" sz="1600" dirty="0" smtClean="0">
                <a:latin typeface="Courier"/>
                <a:cs typeface="Courier"/>
              </a:rPr>
              <a:t>. codes:  0 ‘***’ 0.001 ‘**’ 0.01 ‘*’ 0.05 ‘.’ 0.1 ‘ ’ 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</a:t>
            </a:r>
            <a:r>
              <a:rPr lang="en-US" dirty="0" smtClean="0">
                <a:solidFill>
                  <a:srgbClr val="FF0000"/>
                </a:solidFill>
              </a:rPr>
              <a:t>Fixed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3366FF"/>
                </a:solidFill>
              </a:rPr>
              <a:t>Random </a:t>
            </a:r>
            <a:r>
              <a:rPr lang="en-US" dirty="0" smtClean="0"/>
              <a:t>Effects</a:t>
            </a:r>
            <a:endParaRPr lang="en-US" dirty="0"/>
          </a:p>
        </p:txBody>
      </p:sp>
      <p:pic>
        <p:nvPicPr>
          <p:cNvPr id="3" name="Picture 2" descr="Screen Shot 2014-03-31 at 10.54.36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40" y="1375103"/>
            <a:ext cx="5732760" cy="5517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First Stab at a Model: Fixed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Starting model: there is only one grand mean, everything else is error</a:t>
            </a:r>
          </a:p>
          <a:p>
            <a:pPr marL="514350" indent="-514350" algn="ctr">
              <a:buNone/>
            </a:pPr>
            <a:endParaRPr lang="en-US" sz="36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~ N(q</a:t>
            </a:r>
            <a:r>
              <a:rPr lang="en-US" sz="4000" baseline="-25000" dirty="0" smtClean="0"/>
              <a:t>i,</a:t>
            </a:r>
            <a:r>
              <a:rPr lang="en-US" sz="4000" dirty="0" smtClean="0">
                <a:latin typeface="Symbol" charset="2"/>
                <a:cs typeface="Symbol" charset="2"/>
              </a:rPr>
              <a:t> 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</a:p>
          <a:p>
            <a:pPr marL="514350" indent="-51435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= </a:t>
            </a:r>
            <a:r>
              <a:rPr lang="en-US" sz="4000" dirty="0" err="1" smtClean="0">
                <a:latin typeface="Symbol" charset="2"/>
                <a:cs typeface="Symbol" charset="2"/>
              </a:rPr>
              <a:t>m</a:t>
            </a:r>
            <a:endParaRPr lang="en-US" sz="4000" dirty="0" smtClean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these models still make assumptions</a:t>
            </a:r>
          </a:p>
          <a:p>
            <a:endParaRPr lang="en-US" dirty="0" smtClean="0"/>
          </a:p>
          <a:p>
            <a:r>
              <a:rPr lang="en-US" dirty="0" smtClean="0"/>
              <a:t>These are least squares linear Gaussian models – same as ANOVA, linear regression,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22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v. Residuals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350"/>
            <a:ext cx="8229600" cy="619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Should be no pattern</a:t>
            </a:r>
            <a:endParaRPr lang="en-US" sz="2800" dirty="0"/>
          </a:p>
        </p:txBody>
      </p:sp>
      <p:pic>
        <p:nvPicPr>
          <p:cNvPr id="4" name="Picture 3" descr="Screen Shot 2014-03-31 at 11.39.03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2" y="1798583"/>
            <a:ext cx="5041242" cy="49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2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9697"/>
            <a:ext cx="9144000" cy="1143000"/>
          </a:xfrm>
        </p:spPr>
        <p:txBody>
          <a:bodyPr/>
          <a:lstStyle/>
          <a:p>
            <a:r>
              <a:rPr lang="en-US" dirty="0" err="1" smtClean="0"/>
              <a:t>qqnorm</a:t>
            </a:r>
            <a:r>
              <a:rPr lang="en-US" dirty="0" smtClean="0"/>
              <a:t>(</a:t>
            </a:r>
            <a:r>
              <a:rPr lang="en-US" dirty="0" err="1" smtClean="0"/>
              <a:t>polyandry_mod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4-03-31 at 10.43.55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86002"/>
            <a:ext cx="6352683" cy="59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93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plot(influence(</a:t>
            </a:r>
            <a:r>
              <a:rPr lang="en-US" dirty="0" err="1" smtClean="0"/>
              <a:t>polyandry_mod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4-03-31 at 10.59.05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147432"/>
            <a:ext cx="5912382" cy="57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66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as Measured by Cook’s D</a:t>
            </a:r>
            <a:endParaRPr lang="en-US" dirty="0"/>
          </a:p>
        </p:txBody>
      </p:sp>
      <p:pic>
        <p:nvPicPr>
          <p:cNvPr id="5" name="Picture 4" descr="Screen Shot 2014-03-31 at 11.09.2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496"/>
            <a:ext cx="9144000" cy="55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8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Baujat</a:t>
            </a:r>
            <a:r>
              <a:rPr lang="en-US" dirty="0" smtClean="0"/>
              <a:t> Plots for Sources of Residual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7"/>
            <a:ext cx="8229600" cy="53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 </a:t>
            </a:r>
            <a:r>
              <a:rPr lang="en-US" sz="2000" dirty="0" err="1" smtClean="0"/>
              <a:t>baujat</a:t>
            </a:r>
            <a:r>
              <a:rPr lang="en-US" sz="2000" dirty="0" smtClean="0"/>
              <a:t>(</a:t>
            </a:r>
            <a:r>
              <a:rPr lang="en-US" sz="2000" dirty="0" err="1" smtClean="0"/>
              <a:t>polyandry_mod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Picture 4" descr="Screen Shot 2014-03-31 at 11.06.09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83145"/>
            <a:ext cx="5200344" cy="49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97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Open </a:t>
            </a:r>
            <a:r>
              <a:rPr lang="en-US" dirty="0" err="1" smtClean="0"/>
              <a:t>load_marine_data.R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Load the marine meta-analysis data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Explore &amp; Share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1267"/>
            <a:ext cx="8229600" cy="2653662"/>
          </a:xfrm>
        </p:spPr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t</a:t>
            </a:r>
            <a:r>
              <a:rPr lang="en-US" dirty="0" smtClean="0"/>
              <a:t> follows a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dirty="0" smtClean="0"/>
              <a:t>2 distribution with K-1 DF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Test for Heterogeneity: </a:t>
            </a:r>
          </a:p>
          <a:p>
            <a:pPr>
              <a:buNone/>
            </a:pPr>
            <a:r>
              <a:rPr lang="en-US" sz="2800" dirty="0" err="1" smtClean="0">
                <a:latin typeface="Courier"/>
                <a:cs typeface="Courier"/>
              </a:rPr>
              <a:t>Q(df</a:t>
            </a:r>
            <a:r>
              <a:rPr lang="en-US" sz="2800" dirty="0" smtClean="0">
                <a:latin typeface="Courier"/>
                <a:cs typeface="Courier"/>
              </a:rPr>
              <a:t> = 24) = 45.6850, </a:t>
            </a:r>
            <a:r>
              <a:rPr lang="en-US" sz="2800" dirty="0" err="1" smtClean="0">
                <a:latin typeface="Courier"/>
                <a:cs typeface="Courier"/>
              </a:rPr>
              <a:t>p-val</a:t>
            </a:r>
            <a:r>
              <a:rPr lang="en-US" sz="2800" dirty="0" smtClean="0">
                <a:latin typeface="Courier"/>
                <a:cs typeface="Courier"/>
              </a:rPr>
              <a:t> = 0.0048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374247" y="1490135"/>
          <a:ext cx="5857549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3" imgW="1320800" imgH="304800" progId="Equation.3">
                  <p:embed/>
                </p:oleObj>
              </mc:Choice>
              <mc:Fallback>
                <p:oleObj name="Equation" r:id="rId3" imgW="1320800" imgH="304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247" y="1490135"/>
                        <a:ext cx="5857549" cy="14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Heterogeneity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42733" y="1684136"/>
            <a:ext cx="2709334" cy="872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Heterogeneity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3933" y="3318934"/>
            <a:ext cx="2709334" cy="872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 Variation in </a:t>
            </a:r>
            <a:r>
              <a:rPr lang="en-US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endParaRPr lang="en-US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Random Effects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7867" y="3318934"/>
            <a:ext cx="2709334" cy="872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Drivers of Heterogeneity (Fixed)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rot="5400000">
            <a:off x="3301634" y="2023168"/>
            <a:ext cx="762732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>
          <a:xfrm rot="16200000" flipH="1">
            <a:off x="5278601" y="1875001"/>
            <a:ext cx="762732" cy="2125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386667" y="5325533"/>
            <a:ext cx="2709334" cy="872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Drivers &amp;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 Variation in </a:t>
            </a:r>
            <a:r>
              <a:rPr lang="en-US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endParaRPr lang="en-US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Mixed Effects Model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5" idx="2"/>
            <a:endCxn id="12" idx="0"/>
          </p:cNvCxnSpPr>
          <p:nvPr/>
        </p:nvCxnSpPr>
        <p:spPr>
          <a:xfrm rot="16200000" flipH="1">
            <a:off x="3187701" y="3771899"/>
            <a:ext cx="1134533" cy="1972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2" idx="0"/>
          </p:cNvCxnSpPr>
          <p:nvPr/>
        </p:nvCxnSpPr>
        <p:spPr>
          <a:xfrm rot="5400000">
            <a:off x="5164668" y="3767666"/>
            <a:ext cx="1134533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4700"/>
            <a:ext cx="9144000" cy="30861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Grand Mean</a:t>
            </a:r>
            <a:br>
              <a:rPr lang="en-US" dirty="0" smtClean="0"/>
            </a:br>
            <a:r>
              <a:rPr lang="en-US" dirty="0" smtClean="0"/>
              <a:t>Study Means are from a distribution</a:t>
            </a:r>
            <a:br>
              <a:rPr lang="en-US" dirty="0" smtClean="0"/>
            </a:br>
            <a:r>
              <a:rPr lang="en-US" dirty="0" smtClean="0"/>
              <a:t>Also, there’s additional error…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1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Random Effects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Each study's mean is drawn from a distribution, everything else is error</a:t>
            </a:r>
          </a:p>
          <a:p>
            <a:pPr marL="514350" indent="-514350" algn="ctr">
              <a:buNone/>
            </a:pPr>
            <a:endParaRPr lang="en-US" sz="36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~ N(q</a:t>
            </a:r>
            <a:r>
              <a:rPr lang="en-US" sz="4000" baseline="-25000" dirty="0" smtClean="0"/>
              <a:t>i</a:t>
            </a:r>
            <a:r>
              <a:rPr lang="en-US" sz="4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 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</a:p>
          <a:p>
            <a:pPr marL="514350" indent="-51435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~ N(m</a:t>
            </a:r>
            <a:r>
              <a:rPr lang="en-US" sz="4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t</a:t>
            </a:r>
            <a:r>
              <a:rPr lang="en-US" sz="4000" baseline="30000" dirty="0" smtClean="0"/>
              <a:t>2</a:t>
            </a:r>
            <a:r>
              <a:rPr lang="en-US" sz="4000" dirty="0" smtClean="0">
                <a:latin typeface="Symbol" charset="2"/>
                <a:cs typeface="Symbol" charset="2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9101"/>
            <a:ext cx="8229600" cy="1638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Adding group structure to a Fixed Effects Model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0105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Fixed Effect Group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Starting model: there are group means, everything else is error</a:t>
            </a:r>
          </a:p>
          <a:p>
            <a:pPr marL="514350" indent="-514350" algn="ctr">
              <a:buNone/>
            </a:pPr>
            <a:endParaRPr lang="en-US" sz="36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~ N(</a:t>
            </a: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im</a:t>
            </a:r>
            <a:r>
              <a:rPr lang="en-US" sz="4000" baseline="-25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 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</a:p>
          <a:p>
            <a:pPr marL="514350" indent="-51435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im</a:t>
            </a:r>
            <a:r>
              <a:rPr lang="en-US" sz="4000" dirty="0" smtClean="0">
                <a:latin typeface="Symbol" charset="2"/>
                <a:cs typeface="Symbol" charset="2"/>
              </a:rPr>
              <a:t> = m</a:t>
            </a:r>
            <a:r>
              <a:rPr lang="en-US" sz="4000" baseline="-25000" dirty="0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4133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1076</Words>
  <Application>Microsoft Macintosh PowerPoint</Application>
  <PresentationFormat>On-screen Show (4:3)</PresentationFormat>
  <Paragraphs>195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Meta-Regression &amp; Mixed Effects</vt:lpstr>
      <vt:lpstr>There’s a Grand Mean. Everything else is noise.</vt:lpstr>
      <vt:lpstr>A First Stab at a Model: Fixed Effects</vt:lpstr>
      <vt:lpstr>Assessing Heterogeneity</vt:lpstr>
      <vt:lpstr>Solutions to Heterogeneity</vt:lpstr>
      <vt:lpstr>There is a Grand Mean Study Means are from a distribution Also, there’s additional error… </vt:lpstr>
      <vt:lpstr>The Random Effects Model</vt:lpstr>
      <vt:lpstr>PowerPoint Presentation</vt:lpstr>
      <vt:lpstr>A Fixed Effect Group Model</vt:lpstr>
      <vt:lpstr>So…Does Group Structure Matter?</vt:lpstr>
      <vt:lpstr>Solutions to Heterogeneity</vt:lpstr>
      <vt:lpstr>A Mixed Effect Group Model</vt:lpstr>
      <vt:lpstr>Simple Random Effects t2</vt:lpstr>
      <vt:lpstr>Mixed Model with Groups t2</vt:lpstr>
      <vt:lpstr>Our Question!</vt:lpstr>
      <vt:lpstr>What if we have group variation &amp; study variation driving excessive Heterogeneity?</vt:lpstr>
      <vt:lpstr>Mixed Effects Model in R</vt:lpstr>
      <vt:lpstr>Comparing Fixed v. Mixed</vt:lpstr>
      <vt:lpstr>Solutions to Heterogeneity</vt:lpstr>
      <vt:lpstr>Meta-Regression</vt:lpstr>
      <vt:lpstr>Mixed Model Meta-Regression</vt:lpstr>
      <vt:lpstr>Additional Considerations for Meta-Regression</vt:lpstr>
      <vt:lpstr>Exploring Polyandry</vt:lpstr>
      <vt:lpstr>Two Least Squares Meta-Regressions</vt:lpstr>
      <vt:lpstr>Fixed Output</vt:lpstr>
      <vt:lpstr>Funnel Plots with Adjusted Values</vt:lpstr>
      <vt:lpstr>Mixed Output</vt:lpstr>
      <vt:lpstr>Mixed Output</vt:lpstr>
      <vt:lpstr>Comparing Fixed and Random Effects</vt:lpstr>
      <vt:lpstr>Assumptions!</vt:lpstr>
      <vt:lpstr>Predicted v. Residuals</vt:lpstr>
      <vt:lpstr>qqnorm(polyandry_mod)</vt:lpstr>
      <vt:lpstr>plot(influence(polyandry_mod)</vt:lpstr>
      <vt:lpstr>Influence as Measured by Cook’s D</vt:lpstr>
      <vt:lpstr>Baujat Plots for Sources of Residual Heterogeneity</vt:lpstr>
      <vt:lpstr>Exercise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Models in Meta-Analysis</dc:title>
  <dc:creator>Jarrett Byrnes</dc:creator>
  <cp:lastModifiedBy>Jarrett Byrnes</cp:lastModifiedBy>
  <cp:revision>27</cp:revision>
  <cp:lastPrinted>2014-03-12T16:15:59Z</cp:lastPrinted>
  <dcterms:created xsi:type="dcterms:W3CDTF">2014-03-30T17:05:30Z</dcterms:created>
  <dcterms:modified xsi:type="dcterms:W3CDTF">2014-03-31T15:44:05Z</dcterms:modified>
</cp:coreProperties>
</file>