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Microsoft_Equation1.bin" ContentType="application/vnd.openxmlformats-officedocument.oleObject"/>
  <Override PartName="/ppt/embeddings/Microsoft_Equation2.bin" ContentType="application/vnd.openxmlformats-officedocument.oleObject"/>
  <Override PartName="/ppt/embeddings/Microsoft_Equation3.bin" ContentType="application/vnd.openxmlformats-officedocument.oleObject"/>
  <Override PartName="/ppt/embeddings/Microsoft_Equation4.bin" ContentType="application/vnd.openxmlformats-officedocument.oleObject"/>
  <Override PartName="/ppt/embeddings/Microsoft_Equation5.bin" ContentType="application/vnd.openxmlformats-officedocument.oleObject"/>
  <Override PartName="/ppt/embeddings/Microsoft_Equation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4" r:id="rId6"/>
    <p:sldId id="291" r:id="rId7"/>
    <p:sldId id="292" r:id="rId8"/>
    <p:sldId id="260" r:id="rId9"/>
    <p:sldId id="261" r:id="rId10"/>
    <p:sldId id="262" r:id="rId11"/>
    <p:sldId id="263" r:id="rId12"/>
    <p:sldId id="266" r:id="rId13"/>
    <p:sldId id="265" r:id="rId14"/>
    <p:sldId id="267" r:id="rId15"/>
    <p:sldId id="268" r:id="rId16"/>
    <p:sldId id="293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7" r:id="rId25"/>
    <p:sldId id="274" r:id="rId26"/>
    <p:sldId id="278" r:id="rId27"/>
    <p:sldId id="279" r:id="rId28"/>
    <p:sldId id="280" r:id="rId29"/>
    <p:sldId id="294" r:id="rId30"/>
    <p:sldId id="281" r:id="rId31"/>
    <p:sldId id="282" r:id="rId32"/>
    <p:sldId id="283" r:id="rId33"/>
    <p:sldId id="284" r:id="rId34"/>
    <p:sldId id="285" r:id="rId35"/>
    <p:sldId id="296" r:id="rId36"/>
    <p:sldId id="297" r:id="rId37"/>
    <p:sldId id="298" r:id="rId38"/>
    <p:sldId id="286" r:id="rId39"/>
    <p:sldId id="300" r:id="rId40"/>
    <p:sldId id="287" r:id="rId41"/>
    <p:sldId id="299" r:id="rId42"/>
    <p:sldId id="289" r:id="rId43"/>
    <p:sldId id="301" r:id="rId44"/>
    <p:sldId id="302" r:id="rId4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864" y="-1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3C93A-B75E-794B-ABF7-1C7EE56B03AF}" type="datetimeFigureOut">
              <a:rPr lang="en-US" smtClean="0"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A9B17-44ED-494D-9F03-9AF7C52A4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9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0510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896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F5D6BF5C-D21F-4F49-8BF9-C72A33557E50}" type="datetimeFigureOut">
              <a:rPr lang="en-US" smtClean="0"/>
              <a:pPr/>
              <a:t>3/12/14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venir Book"/>
                <a:cs typeface="Avenir Book"/>
              </a:defRPr>
            </a:lvl1pPr>
          </a:lstStyle>
          <a:p>
            <a:fld id="{4C49E82A-30F1-5C4C-B73F-C9ED86D10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Avenir Book"/>
          <a:ea typeface="+mj-ea"/>
          <a:cs typeface="Avenir Boo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venir Book"/>
          <a:ea typeface="+mn-ea"/>
          <a:cs typeface="Avenir Boo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venir Book"/>
          <a:ea typeface="+mn-ea"/>
          <a:cs typeface="Avenir Boo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venir Book"/>
          <a:ea typeface="+mn-ea"/>
          <a:cs typeface="Avenir Boo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venir Book"/>
          <a:ea typeface="+mn-ea"/>
          <a:cs typeface="Avenir Boo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1.bin"/><Relationship Id="rId4" Type="http://schemas.openxmlformats.org/officeDocument/2006/relationships/image" Target="../media/image21.emf"/><Relationship Id="rId5" Type="http://schemas.openxmlformats.org/officeDocument/2006/relationships/oleObject" Target="../embeddings/Microsoft_Equation2.bin"/><Relationship Id="rId6" Type="http://schemas.openxmlformats.org/officeDocument/2006/relationships/image" Target="../media/image22.emf"/><Relationship Id="rId7" Type="http://schemas.openxmlformats.org/officeDocument/2006/relationships/oleObject" Target="../embeddings/Microsoft_Equation3.bin"/><Relationship Id="rId8" Type="http://schemas.openxmlformats.org/officeDocument/2006/relationships/image" Target="../media/image23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6118"/>
            <a:ext cx="7772400" cy="1470025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Statistical Models in Meta-Analysis</a:t>
            </a:r>
            <a:endParaRPr lang="en-US" sz="7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761224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T</a:t>
            </a:r>
            <a:r>
              <a:rPr lang="en-US" sz="11500" baseline="-25000" dirty="0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 ~ N(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en-US" sz="11500" baseline="-25000" dirty="0" smtClean="0">
                <a:solidFill>
                  <a:schemeClr val="bg1">
                    <a:lumMod val="85000"/>
                  </a:schemeClr>
                </a:solidFill>
                <a:latin typeface="Calibri"/>
                <a:cs typeface="Calibri"/>
              </a:rPr>
              <a:t>i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,s</a:t>
            </a:r>
            <a:r>
              <a:rPr lang="en-US" sz="11500" baseline="-25000" dirty="0" smtClean="0">
                <a:solidFill>
                  <a:schemeClr val="bg1">
                    <a:lumMod val="85000"/>
                  </a:schemeClr>
                </a:solidFill>
              </a:rPr>
              <a:t>i</a:t>
            </a:r>
            <a:r>
              <a:rPr lang="en-US" sz="11500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115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7100" y="4932452"/>
            <a:ext cx="70323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dirty="0" err="1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q</a:t>
            </a:r>
            <a:r>
              <a:rPr lang="en-US" sz="11500" baseline="-25000" dirty="0" err="1">
                <a:solidFill>
                  <a:schemeClr val="bg1">
                    <a:lumMod val="85000"/>
                  </a:schemeClr>
                </a:solidFill>
                <a:cs typeface="Calibri"/>
              </a:rPr>
              <a:t>i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 ~ N(</a:t>
            </a:r>
            <a:r>
              <a:rPr lang="en-US" sz="11500" dirty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  <a:latin typeface="Symbol" charset="2"/>
                <a:cs typeface="Symbol" charset="2"/>
              </a:rPr>
              <a:t>,t</a:t>
            </a:r>
            <a:r>
              <a:rPr lang="en-US" sz="11500" baseline="30000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r>
              <a:rPr lang="en-US" sz="115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en-US" sz="115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1340"/>
            <a:ext cx="9144000" cy="1143000"/>
          </a:xfrm>
        </p:spPr>
        <p:txBody>
          <a:bodyPr/>
          <a:lstStyle/>
          <a:p>
            <a:r>
              <a:rPr lang="en-US" dirty="0" smtClean="0"/>
              <a:t>Order by Effect Size (order="</a:t>
            </a:r>
            <a:r>
              <a:rPr lang="en-US" dirty="0" err="1" smtClean="0"/>
              <a:t>obs</a:t>
            </a:r>
            <a:r>
              <a:rPr lang="en-US" dirty="0" smtClean="0"/>
              <a:t>")</a:t>
            </a:r>
            <a:endParaRPr lang="en-US" dirty="0"/>
          </a:p>
        </p:txBody>
      </p:sp>
      <p:pic>
        <p:nvPicPr>
          <p:cNvPr id="4" name="Picture 3" descr="Screen Shot 2014-03-09 at 5.43.04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12" y="673805"/>
            <a:ext cx="7214895" cy="618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09 at 5.43.38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06" y="843629"/>
            <a:ext cx="7078022" cy="6014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1340"/>
            <a:ext cx="9144000" cy="1143000"/>
          </a:xfrm>
        </p:spPr>
        <p:txBody>
          <a:bodyPr/>
          <a:lstStyle/>
          <a:p>
            <a:r>
              <a:rPr lang="en-US" dirty="0" smtClean="0"/>
              <a:t>Order by Precision (order="</a:t>
            </a:r>
            <a:r>
              <a:rPr lang="en-US" dirty="0" err="1" smtClean="0"/>
              <a:t>prec</a:t>
            </a:r>
            <a:r>
              <a:rPr lang="en-US" dirty="0" smtClean="0"/>
              <a:t>")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9 at 6.13.19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73" y="432520"/>
            <a:ext cx="7255439" cy="64254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013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Groupings to Investigate Hypotheses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Visualization: Why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See the data!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Find pathological behaviors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Understand influence of studies on results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Evaluate sources of heterogeneity</a:t>
            </a:r>
          </a:p>
          <a:p>
            <a:pPr>
              <a:spcAft>
                <a:spcPts val="24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First Stab at a Model: Fixed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92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Starting model: there is only one grand mean, everything else is error</a:t>
            </a:r>
          </a:p>
          <a:p>
            <a:pPr marL="514350" indent="-514350" algn="ctr">
              <a:buNone/>
            </a:pPr>
            <a:endParaRPr lang="en-US" sz="20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= </a:t>
            </a: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+ </a:t>
            </a:r>
            <a:r>
              <a:rPr lang="en-US" sz="4000" dirty="0" err="1" smtClean="0"/>
              <a:t>e</a:t>
            </a:r>
            <a:r>
              <a:rPr lang="en-US" sz="4000" baseline="-25000" dirty="0" err="1" smtClean="0"/>
              <a:t>i</a:t>
            </a:r>
            <a:endParaRPr lang="en-US" sz="4000" baseline="-25000" dirty="0" smtClean="0"/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= </a:t>
            </a:r>
            <a:r>
              <a:rPr lang="en-US" sz="4000" dirty="0" err="1" smtClean="0">
                <a:latin typeface="Symbol" charset="2"/>
                <a:cs typeface="Symbol" charset="2"/>
              </a:rPr>
              <a:t>m</a:t>
            </a:r>
            <a:endParaRPr lang="en-US" sz="4000" dirty="0" smtClean="0">
              <a:latin typeface="Symbol" charset="2"/>
              <a:cs typeface="Symbol" charset="2"/>
            </a:endParaRPr>
          </a:p>
          <a:p>
            <a:pPr marL="514350" indent="-514350" algn="ctr">
              <a:buNone/>
            </a:pPr>
            <a:r>
              <a:rPr lang="en-US" sz="4000" dirty="0" err="1" smtClean="0"/>
              <a:t>e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 ~ N(0,</a:t>
            </a:r>
            <a:r>
              <a:rPr lang="en-US" sz="4000" dirty="0" smtClean="0">
                <a:latin typeface="Symbol" charset="2"/>
                <a:cs typeface="Symbol" charset="2"/>
              </a:rPr>
              <a:t>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First Stab at a Model: Fixed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Starting model: there is only one grand mean, everything else is error</a:t>
            </a:r>
          </a:p>
          <a:p>
            <a:pPr marL="514350" indent="-514350" algn="ctr">
              <a:buNone/>
            </a:pPr>
            <a:endParaRPr lang="en-US" sz="36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</a:t>
            </a:r>
            <a:r>
              <a:rPr lang="en-US" sz="4000" dirty="0" smtClean="0">
                <a:latin typeface="Symbol" charset="2"/>
                <a:cs typeface="Symbol" charset="2"/>
              </a:rPr>
              <a:t>~ </a:t>
            </a:r>
            <a:r>
              <a:rPr lang="en-US" sz="4000" dirty="0" smtClean="0">
                <a:latin typeface="Symbol" charset="2"/>
                <a:cs typeface="Symbol" charset="2"/>
              </a:rPr>
              <a:t>N(q</a:t>
            </a:r>
            <a:r>
              <a:rPr lang="en-US" sz="4000" baseline="-25000" dirty="0" smtClean="0"/>
              <a:t>i,</a:t>
            </a:r>
            <a:r>
              <a:rPr lang="en-US" sz="4000" dirty="0" smtClean="0">
                <a:latin typeface="Symbol" charset="2"/>
                <a:cs typeface="Symbol" charset="2"/>
              </a:rPr>
              <a:t> 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</a:p>
          <a:p>
            <a:pPr marL="514350" indent="-51435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= </a:t>
            </a:r>
            <a:r>
              <a:rPr lang="en-US" sz="4000" dirty="0" err="1" smtClean="0">
                <a:latin typeface="Symbol" charset="2"/>
                <a:cs typeface="Symbol" charset="2"/>
              </a:rPr>
              <a:t>m</a:t>
            </a:r>
            <a:endParaRPr lang="en-US" sz="4000" dirty="0" smtClean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70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There’s a Grand Mean.</a:t>
            </a:r>
            <a:br>
              <a:rPr lang="en-US" dirty="0" smtClean="0"/>
            </a:br>
            <a:r>
              <a:rPr lang="en-US" dirty="0" smtClean="0"/>
              <a:t>Everything else is noise.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6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Meta-Analytic Mean: Estimation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06949" y="1891828"/>
          <a:ext cx="1322590" cy="110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3" imgW="469900" imgH="393700" progId="Equation.3">
                  <p:embed/>
                </p:oleObj>
              </mc:Choice>
              <mc:Fallback>
                <p:oleObj name="Equation" r:id="rId3" imgW="4699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949" y="1891828"/>
                        <a:ext cx="1322590" cy="1108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808" y="2170962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Study Weight: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324812" y="3793184"/>
          <a:ext cx="2073275" cy="146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5" imgW="736600" imgH="520700" progId="Equation.3">
                  <p:embed/>
                </p:oleObj>
              </mc:Choice>
              <mc:Fallback>
                <p:oleObj name="Equation" r:id="rId5" imgW="736600" imgH="520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812" y="3793184"/>
                        <a:ext cx="2073275" cy="1465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808" y="4268307"/>
            <a:ext cx="1861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Grand Mean: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55320" y="4360640"/>
            <a:ext cx="436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Weighted mean normalized over all weights!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5013" y="6036076"/>
            <a:ext cx="4840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dirty="0" err="1" smtClean="0">
                <a:solidFill>
                  <a:srgbClr val="FF0000"/>
                </a:solidFill>
              </a:rPr>
              <a:t>/sum(w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) gives you the individual study weight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our Effect Different from 0?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606949" y="1891828"/>
          <a:ext cx="1322590" cy="110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Equation" r:id="rId3" imgW="469900" imgH="393700" progId="Equation.3">
                  <p:embed/>
                </p:oleObj>
              </mc:Choice>
              <mc:Fallback>
                <p:oleObj name="Equation" r:id="rId3" imgW="4699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949" y="1891828"/>
                        <a:ext cx="1322590" cy="1108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808" y="2170962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Study Weight: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990725" y="3944938"/>
          <a:ext cx="2003425" cy="125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8" name="Equation" r:id="rId5" imgW="711200" imgH="444500" progId="Equation.3">
                  <p:embed/>
                </p:oleObj>
              </mc:Choice>
              <mc:Fallback>
                <p:oleObj name="Equation" r:id="rId5" imgW="711200" imgH="444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25" y="3944938"/>
                        <a:ext cx="2003425" cy="125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663" y="4185019"/>
            <a:ext cx="137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Variance: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635171" y="2170962"/>
            <a:ext cx="42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T-test: (</a:t>
            </a:r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-</a:t>
            </a:r>
            <a:r>
              <a:rPr lang="en-US" sz="28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</a:rPr>
              <a:t>)/s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 with K-1 DF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4504" y="4231185"/>
            <a:ext cx="318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Confidence Interval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8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  ± </a:t>
            </a:r>
            <a:r>
              <a:rPr lang="en-US" sz="2800" b="1" dirty="0" err="1" smtClean="0">
                <a:solidFill>
                  <a:srgbClr val="FF0000"/>
                </a:solidFill>
              </a:rPr>
              <a:t>s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</a:rPr>
              <a:t> t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/2,k-1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 Fixed Effect Model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8966"/>
            <a:ext cx="9144000" cy="53690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&gt; </a:t>
            </a:r>
            <a:r>
              <a:rPr lang="en-US" sz="2000" dirty="0" err="1" smtClean="0">
                <a:latin typeface="Courier"/>
                <a:cs typeface="Courier"/>
              </a:rPr>
              <a:t>rma(Hedges.D</a:t>
            </a:r>
            <a:r>
              <a:rPr lang="en-US" sz="2000" dirty="0" smtClean="0">
                <a:latin typeface="Courier"/>
                <a:cs typeface="Courier"/>
              </a:rPr>
              <a:t>, </a:t>
            </a:r>
            <a:r>
              <a:rPr lang="en-US" sz="2000" dirty="0" err="1" smtClean="0">
                <a:latin typeface="Courier"/>
                <a:cs typeface="Courier"/>
              </a:rPr>
              <a:t>Var.D</a:t>
            </a:r>
            <a:r>
              <a:rPr lang="en-US" sz="2000" dirty="0" smtClean="0">
                <a:latin typeface="Courier"/>
                <a:cs typeface="Courier"/>
              </a:rPr>
              <a:t>, data=</a:t>
            </a:r>
            <a:r>
              <a:rPr lang="en-US" sz="2000" dirty="0" err="1" smtClean="0">
                <a:latin typeface="Courier"/>
                <a:cs typeface="Courier"/>
              </a:rPr>
              <a:t>lep</a:t>
            </a:r>
            <a:r>
              <a:rPr lang="en-US" sz="2000" dirty="0" smtClean="0">
                <a:latin typeface="Courier"/>
                <a:cs typeface="Courier"/>
              </a:rPr>
              <a:t>, </a:t>
            </a:r>
            <a:r>
              <a:rPr lang="en-US" sz="2000" i="1" dirty="0" smtClean="0">
                <a:latin typeface="Courier"/>
                <a:cs typeface="Courier"/>
              </a:rPr>
              <a:t>method="FE"</a:t>
            </a:r>
            <a:r>
              <a:rPr lang="en-US" sz="2000" dirty="0" smtClean="0">
                <a:latin typeface="Courier"/>
                <a:cs typeface="Courier"/>
              </a:rPr>
              <a:t>)</a:t>
            </a: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endParaRPr lang="en-US" sz="2000" dirty="0"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Fixed-Effects Model (</a:t>
            </a:r>
            <a:r>
              <a:rPr lang="en-US" sz="2000" dirty="0" err="1" smtClean="0">
                <a:latin typeface="Courier"/>
                <a:cs typeface="Courier"/>
              </a:rPr>
              <a:t>k</a:t>
            </a:r>
            <a:r>
              <a:rPr lang="en-US" sz="2000" dirty="0" smtClean="0">
                <a:latin typeface="Courier"/>
                <a:cs typeface="Courier"/>
              </a:rPr>
              <a:t> = 25)</a:t>
            </a: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Test for Heterogeneity: </a:t>
            </a:r>
          </a:p>
          <a:p>
            <a:pPr>
              <a:buNone/>
            </a:pPr>
            <a:r>
              <a:rPr lang="en-US" sz="2000" dirty="0" err="1" smtClean="0">
                <a:latin typeface="Courier"/>
                <a:cs typeface="Courier"/>
              </a:rPr>
              <a:t>Q(df</a:t>
            </a:r>
            <a:r>
              <a:rPr lang="en-US" sz="2000" dirty="0" smtClean="0">
                <a:latin typeface="Courier"/>
                <a:cs typeface="Courier"/>
              </a:rPr>
              <a:t> = 24) = 45.6850, </a:t>
            </a:r>
            <a:r>
              <a:rPr lang="en-US" sz="2000" dirty="0" err="1" smtClean="0">
                <a:latin typeface="Courier"/>
                <a:cs typeface="Courier"/>
              </a:rPr>
              <a:t>p-val</a:t>
            </a:r>
            <a:r>
              <a:rPr lang="en-US" sz="2000" dirty="0" smtClean="0">
                <a:latin typeface="Courier"/>
                <a:cs typeface="Courier"/>
              </a:rPr>
              <a:t> = 0.0048</a:t>
            </a: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Model Results:</a:t>
            </a: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estimate       se     </a:t>
            </a:r>
            <a:r>
              <a:rPr lang="en-US" sz="2000" dirty="0" err="1" smtClean="0">
                <a:latin typeface="Courier"/>
                <a:cs typeface="Courier"/>
              </a:rPr>
              <a:t>zval</a:t>
            </a:r>
            <a:r>
              <a:rPr lang="en-US" sz="2000" dirty="0" smtClean="0">
                <a:latin typeface="Courier"/>
                <a:cs typeface="Courier"/>
              </a:rPr>
              <a:t>     </a:t>
            </a:r>
            <a:r>
              <a:rPr lang="en-US" sz="2000" dirty="0" err="1" smtClean="0">
                <a:latin typeface="Courier"/>
                <a:cs typeface="Courier"/>
              </a:rPr>
              <a:t>pval</a:t>
            </a: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ci.lb</a:t>
            </a: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ci.ub</a:t>
            </a:r>
            <a:r>
              <a:rPr lang="en-US" sz="2000" dirty="0" smtClean="0">
                <a:latin typeface="Courier"/>
                <a:cs typeface="Courier"/>
              </a:rPr>
              <a:t>          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0.3794   0.0457   8.3017   &lt;.0001   0.2898   0.4690</a:t>
            </a:r>
            <a:endParaRPr lang="en-US" sz="20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0427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Start with a Question!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3106"/>
            <a:ext cx="8819088" cy="15377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Male mating history and female fecundity in the Lepidoptera: do male virgins make better partners?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82633" y="6468583"/>
            <a:ext cx="3027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Torres-Villa and </a:t>
            </a:r>
            <a:r>
              <a:rPr lang="en-US" dirty="0" err="1" smtClean="0"/>
              <a:t>Jennions</a:t>
            </a:r>
            <a:r>
              <a:rPr lang="en-US" dirty="0" smtClean="0"/>
              <a:t> 2005</a:t>
            </a:r>
            <a:endParaRPr lang="en-US" dirty="0"/>
          </a:p>
        </p:txBody>
      </p:sp>
      <p:pic>
        <p:nvPicPr>
          <p:cNvPr id="5" name="Picture 4" descr="Agrotis_seget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467" y="2630696"/>
            <a:ext cx="6433327" cy="34244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7467" y="5685769"/>
            <a:ext cx="2890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Agrotis</a:t>
            </a:r>
            <a:r>
              <a:rPr lang="en-US" i="1" dirty="0"/>
              <a:t> </a:t>
            </a:r>
            <a:r>
              <a:rPr lang="en-US" i="1" dirty="0" err="1"/>
              <a:t>segetum</a:t>
            </a:r>
            <a:r>
              <a:rPr lang="en-US" i="1" dirty="0" smtClean="0"/>
              <a:t>  - </a:t>
            </a:r>
            <a:r>
              <a:rPr lang="en-US" i="1" dirty="0" err="1" smtClean="0"/>
              <a:t>wikipedia</a:t>
            </a:r>
            <a:endParaRPr lang="en-US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09 at 5.42.36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42" y="0"/>
            <a:ext cx="79184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a Grand Mean Not Enough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478483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Maybe there's a different mean for each study, drawn from a distribution of effects?</a:t>
            </a:r>
          </a:p>
          <a:p>
            <a:endParaRPr lang="en-US" dirty="0" smtClean="0"/>
          </a:p>
          <a:p>
            <a:r>
              <a:rPr lang="en-US" dirty="0" smtClean="0"/>
              <a:t>Maybe other factors lead to additional variation between studies?</a:t>
            </a:r>
          </a:p>
          <a:p>
            <a:endParaRPr lang="en-US" dirty="0" smtClean="0"/>
          </a:p>
          <a:p>
            <a:r>
              <a:rPr lang="en-US" dirty="0" smtClean="0"/>
              <a:t>Maybe both!</a:t>
            </a:r>
          </a:p>
          <a:p>
            <a:endParaRPr lang="en-US" dirty="0" smtClean="0"/>
          </a:p>
          <a:p>
            <a:r>
              <a:rPr lang="en-US" dirty="0" smtClean="0"/>
              <a:t>If so, we expect more heterogeneity between studies that a simple residual error would predict.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1267"/>
            <a:ext cx="8229600" cy="2653662"/>
          </a:xfrm>
        </p:spPr>
        <p:txBody>
          <a:bodyPr/>
          <a:lstStyle/>
          <a:p>
            <a:r>
              <a:rPr lang="en-US" dirty="0" smtClean="0"/>
              <a:t>Q</a:t>
            </a:r>
            <a:r>
              <a:rPr lang="en-US" baseline="-25000" dirty="0" smtClean="0"/>
              <a:t>t</a:t>
            </a:r>
            <a:r>
              <a:rPr lang="en-US" dirty="0" smtClean="0"/>
              <a:t> follows a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dirty="0" smtClean="0"/>
              <a:t>2 distribution with K-1 DF</a:t>
            </a:r>
          </a:p>
          <a:p>
            <a:endParaRPr lang="en-US" dirty="0" smtClean="0"/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Test for Heterogeneity: </a:t>
            </a:r>
          </a:p>
          <a:p>
            <a:pPr>
              <a:buNone/>
            </a:pPr>
            <a:r>
              <a:rPr lang="en-US" sz="2800" dirty="0" err="1" smtClean="0">
                <a:latin typeface="Courier"/>
                <a:cs typeface="Courier"/>
              </a:rPr>
              <a:t>Q(df</a:t>
            </a:r>
            <a:r>
              <a:rPr lang="en-US" sz="2800" dirty="0" smtClean="0">
                <a:latin typeface="Courier"/>
                <a:cs typeface="Courier"/>
              </a:rPr>
              <a:t> = 24) = 45.6850, </a:t>
            </a:r>
            <a:r>
              <a:rPr lang="en-US" sz="2800" dirty="0" err="1" smtClean="0">
                <a:latin typeface="Courier"/>
                <a:cs typeface="Courier"/>
              </a:rPr>
              <a:t>p-val</a:t>
            </a:r>
            <a:r>
              <a:rPr lang="en-US" sz="2800" dirty="0" smtClean="0">
                <a:latin typeface="Courier"/>
                <a:cs typeface="Courier"/>
              </a:rPr>
              <a:t> = 0.0048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374247" y="1490135"/>
          <a:ext cx="5857549" cy="14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1" name="Equation" r:id="rId3" imgW="1320800" imgH="317500" progId="Equation.3">
                  <p:embed/>
                </p:oleObj>
              </mc:Choice>
              <mc:Fallback>
                <p:oleObj name="Equation" r:id="rId3" imgW="1320800" imgH="3175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247" y="1490135"/>
                        <a:ext cx="5857549" cy="1408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Variation is Between Studies?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1267"/>
            <a:ext cx="8229600" cy="2653662"/>
          </a:xfrm>
        </p:spPr>
        <p:txBody>
          <a:bodyPr/>
          <a:lstStyle/>
          <a:p>
            <a:r>
              <a:rPr lang="en-US" dirty="0" smtClean="0"/>
              <a:t>Percent of heterogeneity due to </a:t>
            </a:r>
            <a:r>
              <a:rPr lang="en-US" i="1" dirty="0" smtClean="0"/>
              <a:t>between </a:t>
            </a:r>
            <a:r>
              <a:rPr lang="en-US" dirty="0" smtClean="0"/>
              <a:t>study variation</a:t>
            </a:r>
          </a:p>
          <a:p>
            <a:endParaRPr lang="en-US" dirty="0" smtClean="0"/>
          </a:p>
          <a:p>
            <a:r>
              <a:rPr lang="en-US" dirty="0" smtClean="0"/>
              <a:t>If there is no heterogeneity, I</a:t>
            </a:r>
            <a:r>
              <a:rPr lang="en-US" baseline="30000" dirty="0" smtClean="0"/>
              <a:t>2</a:t>
            </a:r>
            <a:r>
              <a:rPr lang="en-US" dirty="0" smtClean="0"/>
              <a:t>=0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1320801" y="1504579"/>
          <a:ext cx="6129867" cy="172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3" imgW="1574800" imgH="444500" progId="Equation.3">
                  <p:embed/>
                </p:oleObj>
              </mc:Choice>
              <mc:Fallback>
                <p:oleObj name="Equation" r:id="rId3" imgW="15748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1" y="1504579"/>
                        <a:ext cx="6129867" cy="1729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to Heterogeneity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42733" y="1684136"/>
            <a:ext cx="2709334" cy="87206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Heterogeneity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13933" y="3318934"/>
            <a:ext cx="2709334" cy="87206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 Variation in </a:t>
            </a:r>
            <a:r>
              <a:rPr lang="en-US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endParaRPr lang="en-US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Random Effects Model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67867" y="3318934"/>
            <a:ext cx="2709334" cy="87206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Drivers of Heterogeneity (Fixed)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2"/>
            <a:endCxn id="5" idx="0"/>
          </p:cNvCxnSpPr>
          <p:nvPr/>
        </p:nvCxnSpPr>
        <p:spPr>
          <a:xfrm rot="5400000">
            <a:off x="3301634" y="2023168"/>
            <a:ext cx="762732" cy="1828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>
          <a:xfrm rot="16200000" flipH="1">
            <a:off x="5278601" y="1875001"/>
            <a:ext cx="762732" cy="21251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386667" y="5325533"/>
            <a:ext cx="2709334" cy="87206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Model Drivers &amp;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Allow Variation in </a:t>
            </a:r>
            <a:r>
              <a:rPr lang="en-US" b="1" dirty="0" err="1" smtClean="0">
                <a:solidFill>
                  <a:schemeClr val="tx1"/>
                </a:solidFill>
                <a:latin typeface="Symbol" charset="2"/>
                <a:cs typeface="Symbol" charset="2"/>
              </a:rPr>
              <a:t>q</a:t>
            </a:r>
            <a:endParaRPr lang="en-US" b="1" dirty="0" smtClean="0">
              <a:solidFill>
                <a:schemeClr val="tx1"/>
              </a:solidFill>
              <a:latin typeface="Symbol" charset="2"/>
              <a:cs typeface="Symbol" charset="2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Mixed Effects Model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5" idx="2"/>
            <a:endCxn id="12" idx="0"/>
          </p:cNvCxnSpPr>
          <p:nvPr/>
        </p:nvCxnSpPr>
        <p:spPr>
          <a:xfrm rot="16200000" flipH="1">
            <a:off x="3187701" y="3771899"/>
            <a:ext cx="1134533" cy="1972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6" idx="2"/>
            <a:endCxn id="12" idx="0"/>
          </p:cNvCxnSpPr>
          <p:nvPr/>
        </p:nvCxnSpPr>
        <p:spPr>
          <a:xfrm rot="5400000">
            <a:off x="5164668" y="3767666"/>
            <a:ext cx="1134533" cy="19812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Random Effects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475943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Each study has an effect size, drawn from a distribution</a:t>
            </a:r>
          </a:p>
          <a:p>
            <a:endParaRPr lang="en-US" dirty="0" smtClean="0"/>
          </a:p>
          <a:p>
            <a:r>
              <a:rPr lang="en-US" dirty="0" smtClean="0"/>
              <a:t>We partition within and between study variation</a:t>
            </a:r>
          </a:p>
          <a:p>
            <a:endParaRPr lang="en-US" dirty="0" smtClean="0"/>
          </a:p>
          <a:p>
            <a:r>
              <a:rPr lang="en-US" dirty="0" smtClean="0"/>
              <a:t>We can 'borrow' information from each study to help us estimate the effect size for each study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First Stab at a Model: Fixed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Starting model: there is only one grand mean, everything else is error</a:t>
            </a:r>
          </a:p>
          <a:p>
            <a:pPr marL="514350" indent="-514350" algn="ctr">
              <a:buNone/>
            </a:pPr>
            <a:endParaRPr lang="en-US" sz="36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</a:t>
            </a:r>
            <a:r>
              <a:rPr lang="en-US" sz="4000" dirty="0" smtClean="0">
                <a:latin typeface="Symbol" charset="2"/>
                <a:cs typeface="Symbol" charset="2"/>
              </a:rPr>
              <a:t>~ </a:t>
            </a:r>
            <a:r>
              <a:rPr lang="en-US" sz="4000" dirty="0" smtClean="0">
                <a:latin typeface="Symbol" charset="2"/>
                <a:cs typeface="Symbol" charset="2"/>
              </a:rPr>
              <a:t>N(q</a:t>
            </a:r>
            <a:r>
              <a:rPr lang="en-US" sz="4000" baseline="-25000" dirty="0" smtClean="0"/>
              <a:t>i,</a:t>
            </a:r>
            <a:r>
              <a:rPr lang="en-US" sz="4000" dirty="0" smtClean="0">
                <a:latin typeface="Symbol" charset="2"/>
                <a:cs typeface="Symbol" charset="2"/>
              </a:rPr>
              <a:t> 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</a:p>
          <a:p>
            <a:pPr marL="514350" indent="-51435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= </a:t>
            </a:r>
            <a:r>
              <a:rPr lang="en-US" sz="4000" dirty="0" err="1" smtClean="0">
                <a:latin typeface="Symbol" charset="2"/>
                <a:cs typeface="Symbol" charset="2"/>
              </a:rPr>
              <a:t>m</a:t>
            </a:r>
            <a:endParaRPr lang="en-US" sz="4000" dirty="0" smtClean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Random Effects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Each study's mean is drawn from a distribution, everything else is error</a:t>
            </a:r>
          </a:p>
          <a:p>
            <a:pPr marL="514350" indent="-514350" algn="ctr">
              <a:buNone/>
            </a:pPr>
            <a:endParaRPr lang="en-US" sz="36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</a:t>
            </a:r>
            <a:r>
              <a:rPr lang="en-US" sz="4000" dirty="0" smtClean="0">
                <a:latin typeface="Symbol" charset="2"/>
                <a:cs typeface="Symbol" charset="2"/>
              </a:rPr>
              <a:t>~ </a:t>
            </a:r>
            <a:r>
              <a:rPr lang="en-US" sz="4000" dirty="0" smtClean="0">
                <a:latin typeface="Symbol" charset="2"/>
                <a:cs typeface="Symbol" charset="2"/>
              </a:rPr>
              <a:t>N(q</a:t>
            </a:r>
            <a:r>
              <a:rPr lang="en-US" sz="4000" baseline="-25000" dirty="0" smtClean="0"/>
              <a:t>i</a:t>
            </a:r>
            <a:r>
              <a:rPr lang="en-US" sz="4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 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</a:p>
          <a:p>
            <a:pPr marL="514350" indent="-51435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~ N(m</a:t>
            </a:r>
            <a:r>
              <a:rPr lang="en-US" sz="4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t</a:t>
            </a:r>
            <a:r>
              <a:rPr lang="en-US" sz="4000" baseline="30000" dirty="0" smtClean="0"/>
              <a:t>2</a:t>
            </a:r>
            <a:r>
              <a:rPr lang="en-US" sz="4000" dirty="0" smtClean="0">
                <a:latin typeface="Symbol" charset="2"/>
                <a:cs typeface="Symbol" charset="2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Random Effects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Each study's mean is drawn from a distribution, everything else is error</a:t>
            </a:r>
          </a:p>
          <a:p>
            <a:pPr marL="514350" indent="-514350" algn="ctr">
              <a:buNone/>
            </a:pPr>
            <a:endParaRPr lang="en-US" sz="36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= </a:t>
            </a: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+ </a:t>
            </a:r>
            <a:r>
              <a:rPr lang="en-US" sz="4000" dirty="0" err="1" smtClean="0"/>
              <a:t>e</a:t>
            </a:r>
            <a:r>
              <a:rPr lang="en-US" sz="4000" baseline="-25000" dirty="0" err="1" smtClean="0"/>
              <a:t>i</a:t>
            </a:r>
            <a:endParaRPr lang="en-US" sz="4000" baseline="-25000" dirty="0" smtClean="0"/>
          </a:p>
          <a:p>
            <a:pPr marL="514350" indent="-514350" algn="ctr">
              <a:buNone/>
            </a:pPr>
            <a:endParaRPr lang="en-US" sz="16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endParaRPr lang="en-US" sz="12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~ </a:t>
            </a:r>
            <a:r>
              <a:rPr lang="en-US" sz="4000" dirty="0" smtClean="0"/>
              <a:t>N</a:t>
            </a:r>
            <a:r>
              <a:rPr lang="en-US" sz="4000" dirty="0" smtClean="0">
                <a:latin typeface="Symbol" charset="2"/>
                <a:cs typeface="Symbol" charset="2"/>
              </a:rPr>
              <a:t>(m</a:t>
            </a:r>
            <a:r>
              <a:rPr lang="en-US" sz="4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t</a:t>
            </a:r>
            <a:r>
              <a:rPr lang="en-US" sz="4000" baseline="30000" dirty="0" smtClean="0"/>
              <a:t>2</a:t>
            </a:r>
            <a:r>
              <a:rPr lang="en-US" sz="4000" dirty="0" smtClean="0">
                <a:latin typeface="Symbol" charset="2"/>
                <a:cs typeface="Symbol" charset="2"/>
              </a:rPr>
              <a:t>)</a:t>
            </a:r>
          </a:p>
          <a:p>
            <a:pPr marL="514350" indent="-514350" algn="ctr">
              <a:buNone/>
            </a:pPr>
            <a:r>
              <a:rPr lang="en-US" sz="4000" dirty="0" err="1" smtClean="0"/>
              <a:t>e</a:t>
            </a:r>
            <a:r>
              <a:rPr lang="en-US" sz="4000" baseline="-25000" dirty="0" err="1" smtClean="0"/>
              <a:t>i</a:t>
            </a:r>
            <a:r>
              <a:rPr lang="en-US" sz="4000" dirty="0" smtClean="0"/>
              <a:t> ~ N(0,</a:t>
            </a:r>
            <a:r>
              <a:rPr lang="en-US" sz="4000" dirty="0" smtClean="0">
                <a:latin typeface="Symbol" charset="2"/>
                <a:cs typeface="Symbol" charset="2"/>
              </a:rPr>
              <a:t> 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  <a:endParaRPr lang="en-US" sz="4000" dirty="0" smtClean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4700"/>
            <a:ext cx="9144000" cy="3086100"/>
          </a:xfrm>
        </p:spPr>
        <p:txBody>
          <a:bodyPr>
            <a:normAutofit/>
          </a:bodyPr>
          <a:lstStyle/>
          <a:p>
            <a:r>
              <a:rPr lang="en-US" dirty="0" smtClean="0"/>
              <a:t>There is a Grand Mean</a:t>
            </a:r>
            <a:br>
              <a:rPr lang="en-US" dirty="0" smtClean="0"/>
            </a:br>
            <a:r>
              <a:rPr lang="en-US" dirty="0" smtClean="0"/>
              <a:t>Study Means are from a distribution</a:t>
            </a:r>
            <a:br>
              <a:rPr lang="en-US" dirty="0" smtClean="0"/>
            </a:br>
            <a:r>
              <a:rPr lang="en-US" dirty="0" smtClean="0"/>
              <a:t>Also, there’s additional error…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31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3-09 at 5.25.38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5" y="0"/>
            <a:ext cx="815022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Different?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975540" y="1891828"/>
          <a:ext cx="1322590" cy="1108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3" imgW="469900" imgH="393700" progId="Equation.3">
                  <p:embed/>
                </p:oleObj>
              </mc:Choice>
              <mc:Fallback>
                <p:oleObj name="Equation" r:id="rId3" imgW="469900" imgH="3937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540" y="1891828"/>
                        <a:ext cx="1322590" cy="1108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808" y="2170962"/>
            <a:ext cx="3502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Fixed Effect Study Weight:</a:t>
            </a:r>
            <a:endParaRPr lang="en-US" sz="2400" b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88590" y="3665538"/>
          <a:ext cx="21113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Equation" r:id="rId5" imgW="749300" imgH="393700" progId="Equation.3">
                  <p:embed/>
                </p:oleObj>
              </mc:Choice>
              <mc:Fallback>
                <p:oleObj name="Equation" r:id="rId5" imgW="749300" imgH="393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590" y="3665538"/>
                        <a:ext cx="2111375" cy="110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2808" y="3945235"/>
            <a:ext cx="3903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Random Effect Study Weight: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84333" y="5689600"/>
            <a:ext cx="87199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Estimate </a:t>
            </a:r>
            <a:r>
              <a:rPr lang="en-US" sz="2800" b="1" dirty="0" err="1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 and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</a:rPr>
              <a:t>s</a:t>
            </a:r>
            <a:r>
              <a:rPr lang="en-US" sz="2800" b="1" baseline="30000" dirty="0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</a:rPr>
              <a:t>2</a:t>
            </a:r>
            <a:r>
              <a:rPr lang="en-US" sz="2800" b="1" baseline="-25000" dirty="0" smtClean="0">
                <a:solidFill>
                  <a:schemeClr val="accent2">
                    <a:lumMod val="50000"/>
                  </a:schemeClr>
                </a:solidFill>
                <a:latin typeface="Symbol" charset="2"/>
                <a:cs typeface="Symbol" charset="2"/>
              </a:rPr>
              <a:t>m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venir Book"/>
                <a:cs typeface="Avenir Book"/>
              </a:rPr>
              <a:t> in exactly the same way as before!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latin typeface="Avenir Book"/>
              <a:cs typeface="Avenir Book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Different approximations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We will use the </a:t>
            </a:r>
            <a:r>
              <a:rPr lang="en-US" dirty="0" err="1" smtClean="0"/>
              <a:t>DerSimonian</a:t>
            </a:r>
            <a:r>
              <a:rPr lang="en-US" dirty="0" smtClean="0"/>
              <a:t> &amp; Laird's method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Varies with model structure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Can be biased! (use ML)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latin typeface="Symbol" charset="2"/>
                <a:cs typeface="Symbol" charset="2"/>
              </a:rPr>
              <a:t>t</a:t>
            </a:r>
            <a:r>
              <a:rPr lang="en-US" baseline="30000" dirty="0" smtClean="0"/>
              <a:t>2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00500"/>
            <a:ext cx="8229600" cy="2014429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n-US" dirty="0" smtClean="0"/>
              <a:t>Q</a:t>
            </a:r>
            <a:r>
              <a:rPr lang="en-US" baseline="-25000" dirty="0" smtClean="0"/>
              <a:t>t</a:t>
            </a:r>
            <a:r>
              <a:rPr lang="en-US" dirty="0" smtClean="0"/>
              <a:t>,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i</a:t>
            </a:r>
            <a:r>
              <a:rPr lang="en-US" dirty="0" smtClean="0"/>
              <a:t>, etc. are all from the fixed model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This formula </a:t>
            </a:r>
            <a:r>
              <a:rPr lang="en-US" dirty="0" smtClean="0"/>
              <a:t>varies with model structure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103563" y="1536700"/>
          <a:ext cx="3435350" cy="203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3" imgW="1219200" imgH="723900" progId="Equation.3">
                  <p:embed/>
                </p:oleObj>
              </mc:Choice>
              <mc:Fallback>
                <p:oleObj name="Equation" r:id="rId3" imgW="1219200" imgH="7239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1536700"/>
                        <a:ext cx="3435350" cy="203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Fitting a Random Effect Model in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6066"/>
            <a:ext cx="9144000" cy="53690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&gt; </a:t>
            </a:r>
            <a:r>
              <a:rPr lang="en-US" sz="2000" dirty="0" err="1" smtClean="0">
                <a:latin typeface="Courier"/>
                <a:cs typeface="Courier"/>
              </a:rPr>
              <a:t>rma(Hedges.D</a:t>
            </a:r>
            <a:r>
              <a:rPr lang="en-US" sz="2000" dirty="0" smtClean="0">
                <a:latin typeface="Courier"/>
                <a:cs typeface="Courier"/>
              </a:rPr>
              <a:t>, </a:t>
            </a:r>
            <a:r>
              <a:rPr lang="en-US" sz="2000" dirty="0" err="1" smtClean="0">
                <a:latin typeface="Courier"/>
                <a:cs typeface="Courier"/>
              </a:rPr>
              <a:t>Var.D</a:t>
            </a:r>
            <a:r>
              <a:rPr lang="en-US" sz="2000" dirty="0" smtClean="0">
                <a:latin typeface="Courier"/>
                <a:cs typeface="Courier"/>
              </a:rPr>
              <a:t>, data=</a:t>
            </a:r>
            <a:r>
              <a:rPr lang="en-US" sz="2000" dirty="0" err="1" smtClean="0">
                <a:latin typeface="Courier"/>
                <a:cs typeface="Courier"/>
              </a:rPr>
              <a:t>lep</a:t>
            </a:r>
            <a:r>
              <a:rPr lang="en-US" sz="2000" dirty="0" smtClean="0">
                <a:latin typeface="Courier"/>
                <a:cs typeface="Courier"/>
              </a:rPr>
              <a:t>, method="DL")</a:t>
            </a:r>
          </a:p>
          <a:p>
            <a:pPr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Random-Effects Model (</a:t>
            </a:r>
            <a:r>
              <a:rPr lang="en-US" sz="1800" dirty="0" err="1" smtClean="0">
                <a:latin typeface="Courier"/>
                <a:cs typeface="Courier"/>
              </a:rPr>
              <a:t>k</a:t>
            </a:r>
            <a:r>
              <a:rPr lang="en-US" sz="1800" dirty="0" smtClean="0">
                <a:latin typeface="Courier"/>
                <a:cs typeface="Courier"/>
              </a:rPr>
              <a:t> = 25; tau^2 estimator: DL)</a:t>
            </a: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tau^2 (estimated amount of total heterogeneity): 0.0484 (SE = 0.0313)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tau (square root of estimated tau^2 value):      0.2200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I^2 (total heterogeneity / total variability):   47.47%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H^2 (total variability / sampling variability):  1.90</a:t>
            </a: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Test for Heterogeneity: </a:t>
            </a:r>
          </a:p>
          <a:p>
            <a:pPr>
              <a:buNone/>
            </a:pPr>
            <a:r>
              <a:rPr lang="en-US" sz="1800" dirty="0" err="1" smtClean="0">
                <a:latin typeface="Courier"/>
                <a:cs typeface="Courier"/>
              </a:rPr>
              <a:t>Q(df</a:t>
            </a:r>
            <a:r>
              <a:rPr lang="en-US" sz="1800" dirty="0" smtClean="0">
                <a:latin typeface="Courier"/>
                <a:cs typeface="Courier"/>
              </a:rPr>
              <a:t> = 24) = 45.6850, </a:t>
            </a:r>
            <a:r>
              <a:rPr lang="en-US" sz="1800" dirty="0" err="1" smtClean="0">
                <a:latin typeface="Courier"/>
                <a:cs typeface="Courier"/>
              </a:rPr>
              <a:t>p-val</a:t>
            </a:r>
            <a:r>
              <a:rPr lang="en-US" sz="1800" dirty="0" smtClean="0">
                <a:latin typeface="Courier"/>
                <a:cs typeface="Courier"/>
              </a:rPr>
              <a:t> = 0.0048</a:t>
            </a: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Model Results:</a:t>
            </a:r>
          </a:p>
          <a:p>
            <a:pPr>
              <a:buNone/>
            </a:pPr>
            <a:endParaRPr lang="en-US" sz="1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estimate       se     </a:t>
            </a:r>
            <a:r>
              <a:rPr lang="en-US" sz="1800" dirty="0" err="1" smtClean="0">
                <a:latin typeface="Courier"/>
                <a:cs typeface="Courier"/>
              </a:rPr>
              <a:t>zval</a:t>
            </a:r>
            <a:r>
              <a:rPr lang="en-US" sz="1800" dirty="0" smtClean="0">
                <a:latin typeface="Courier"/>
                <a:cs typeface="Courier"/>
              </a:rPr>
              <a:t>     </a:t>
            </a:r>
            <a:r>
              <a:rPr lang="en-US" sz="1800" dirty="0" err="1" smtClean="0">
                <a:latin typeface="Courier"/>
                <a:cs typeface="Courier"/>
              </a:rPr>
              <a:t>pval</a:t>
            </a:r>
            <a:r>
              <a:rPr lang="en-US" sz="1800" dirty="0" smtClean="0">
                <a:latin typeface="Courier"/>
                <a:cs typeface="Courier"/>
              </a:rPr>
              <a:t>    </a:t>
            </a:r>
            <a:r>
              <a:rPr lang="en-US" sz="1800" dirty="0" err="1" smtClean="0">
                <a:latin typeface="Courier"/>
                <a:cs typeface="Courier"/>
              </a:rPr>
              <a:t>ci.lb</a:t>
            </a:r>
            <a:r>
              <a:rPr lang="en-US" sz="1800" dirty="0" smtClean="0">
                <a:latin typeface="Courier"/>
                <a:cs typeface="Courier"/>
              </a:rPr>
              <a:t>    </a:t>
            </a:r>
            <a:r>
              <a:rPr lang="en-US" sz="1800" dirty="0" err="1" smtClean="0">
                <a:latin typeface="Courier"/>
                <a:cs typeface="Courier"/>
              </a:rPr>
              <a:t>ci.ub</a:t>
            </a:r>
            <a:r>
              <a:rPr lang="en-US" sz="1800" dirty="0" smtClean="0">
                <a:latin typeface="Courier"/>
                <a:cs typeface="Courier"/>
              </a:rPr>
              <a:t>         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0.3433   0.0680   5.0459   &lt;.0001   0.2100   0.4767</a:t>
            </a:r>
            <a:endParaRPr lang="en-US" sz="18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ths_and_butterflies_stock_92_by_hatestoc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00" y="1248103"/>
            <a:ext cx="4357396" cy="4270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if we have a </a:t>
            </a:r>
            <a:r>
              <a:rPr lang="en-US" dirty="0" smtClean="0"/>
              <a:t>group variation drives excessive Heterogeneity?</a:t>
            </a:r>
            <a:endParaRPr lang="en-US" dirty="0"/>
          </a:p>
        </p:txBody>
      </p:sp>
      <p:pic>
        <p:nvPicPr>
          <p:cNvPr id="6" name="Picture 5" descr="Hyalophora_cecropi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900" y="1727200"/>
            <a:ext cx="48768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580390"/>
            <a:ext cx="3257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Moths (</a:t>
            </a:r>
            <a:r>
              <a:rPr lang="en-US" sz="2800" dirty="0" err="1" smtClean="0">
                <a:latin typeface="Avenir Book"/>
                <a:cs typeface="Avenir Book"/>
              </a:rPr>
              <a:t>Heterocera</a:t>
            </a:r>
            <a:r>
              <a:rPr lang="en-US" sz="2800" dirty="0" smtClean="0">
                <a:latin typeface="Avenir Book"/>
                <a:cs typeface="Avenir Book"/>
              </a:rPr>
              <a:t>)</a:t>
            </a:r>
            <a:endParaRPr lang="en-US" sz="2800" dirty="0">
              <a:latin typeface="Avenir Book"/>
              <a:cs typeface="Avenir 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9817" y="5732790"/>
            <a:ext cx="4094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venir Book"/>
                <a:cs typeface="Avenir Book"/>
              </a:rPr>
              <a:t>Butterflies (</a:t>
            </a:r>
            <a:r>
              <a:rPr lang="en-US" sz="2800" dirty="0" err="1" smtClean="0">
                <a:latin typeface="Avenir Book"/>
                <a:cs typeface="Avenir Book"/>
              </a:rPr>
              <a:t>Rhopalocera</a:t>
            </a:r>
            <a:r>
              <a:rPr lang="en-US" sz="2800" dirty="0" smtClean="0">
                <a:latin typeface="Avenir Book"/>
                <a:cs typeface="Avenir Book"/>
              </a:rPr>
              <a:t>)</a:t>
            </a:r>
            <a:endParaRPr lang="en-US" sz="2800" dirty="0">
              <a:latin typeface="Avenir Book"/>
              <a:cs typeface="Avenir Boo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Fixed Effect Group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8966"/>
            <a:ext cx="8229600" cy="5369034"/>
          </a:xfrm>
        </p:spPr>
        <p:txBody>
          <a:bodyPr>
            <a:noAutofit/>
          </a:bodyPr>
          <a:lstStyle/>
          <a:p>
            <a:r>
              <a:rPr lang="en-US" sz="3600" dirty="0" smtClean="0"/>
              <a:t>Starting model: </a:t>
            </a:r>
            <a:r>
              <a:rPr lang="en-US" sz="3600" dirty="0" smtClean="0"/>
              <a:t>there are group means, </a:t>
            </a:r>
            <a:r>
              <a:rPr lang="en-US" sz="3600" dirty="0" smtClean="0"/>
              <a:t>everything else is error</a:t>
            </a:r>
          </a:p>
          <a:p>
            <a:pPr marL="514350" indent="-514350" algn="ctr">
              <a:buNone/>
            </a:pPr>
            <a:endParaRPr lang="en-US" sz="3600" dirty="0" smtClean="0"/>
          </a:p>
          <a:p>
            <a:pPr marL="514350" indent="-514350" algn="ctr">
              <a:buNone/>
            </a:pPr>
            <a:r>
              <a:rPr lang="en-US" sz="4000" dirty="0" smtClean="0"/>
              <a:t>T</a:t>
            </a:r>
            <a:r>
              <a:rPr lang="en-US" sz="4000" baseline="-25000" dirty="0" smtClean="0"/>
              <a:t>i</a:t>
            </a:r>
            <a:r>
              <a:rPr lang="en-US" sz="4000" dirty="0" smtClean="0">
                <a:latin typeface="Symbol" charset="2"/>
                <a:cs typeface="Symbol" charset="2"/>
              </a:rPr>
              <a:t> </a:t>
            </a:r>
            <a:r>
              <a:rPr lang="en-US" sz="4000" dirty="0" smtClean="0">
                <a:latin typeface="Symbol" charset="2"/>
                <a:cs typeface="Symbol" charset="2"/>
              </a:rPr>
              <a:t>~ </a:t>
            </a:r>
            <a:r>
              <a:rPr lang="en-US" sz="4000" dirty="0" smtClean="0">
                <a:latin typeface="Symbol" charset="2"/>
                <a:cs typeface="Symbol" charset="2"/>
              </a:rPr>
              <a:t>N(</a:t>
            </a: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im</a:t>
            </a:r>
            <a:r>
              <a:rPr lang="en-US" sz="4000" baseline="-25000" dirty="0" smtClean="0"/>
              <a:t>,</a:t>
            </a:r>
            <a:r>
              <a:rPr lang="en-US" sz="4000" dirty="0" smtClean="0">
                <a:latin typeface="Symbol" charset="2"/>
                <a:cs typeface="Symbol" charset="2"/>
              </a:rPr>
              <a:t> </a:t>
            </a:r>
            <a:r>
              <a:rPr lang="en-US" sz="4000" dirty="0" smtClean="0">
                <a:latin typeface="Symbol" charset="2"/>
                <a:cs typeface="Symbol" charset="2"/>
              </a:rPr>
              <a:t>s</a:t>
            </a:r>
            <a:r>
              <a:rPr lang="en-US" sz="4000" baseline="-25000" dirty="0" smtClean="0"/>
              <a:t>i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</a:p>
          <a:p>
            <a:pPr marL="514350" indent="-514350" algn="ctr">
              <a:spcBef>
                <a:spcPts val="0"/>
              </a:spcBef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smtClean="0"/>
              <a:t>where</a:t>
            </a:r>
          </a:p>
          <a:p>
            <a:pPr marL="514350" indent="-514350" algn="ctr">
              <a:buNone/>
            </a:pPr>
            <a:endParaRPr lang="en-US" sz="2400" dirty="0" smtClean="0"/>
          </a:p>
          <a:p>
            <a:pPr marL="514350" indent="-514350" algn="ctr">
              <a:buNone/>
            </a:pPr>
            <a:r>
              <a:rPr lang="en-US" sz="4000" dirty="0" err="1" smtClean="0">
                <a:latin typeface="Symbol" charset="2"/>
                <a:cs typeface="Symbol" charset="2"/>
              </a:rPr>
              <a:t>q</a:t>
            </a:r>
            <a:r>
              <a:rPr lang="en-US" sz="4000" baseline="-25000" dirty="0" err="1" smtClean="0"/>
              <a:t>im</a:t>
            </a:r>
            <a:r>
              <a:rPr lang="en-US" sz="4000" dirty="0" smtClean="0">
                <a:latin typeface="Symbol" charset="2"/>
                <a:cs typeface="Symbol" charset="2"/>
              </a:rPr>
              <a:t> </a:t>
            </a:r>
            <a:r>
              <a:rPr lang="en-US" sz="4000" dirty="0" smtClean="0">
                <a:latin typeface="Symbol" charset="2"/>
                <a:cs typeface="Symbol" charset="2"/>
              </a:rPr>
              <a:t>= </a:t>
            </a:r>
            <a:r>
              <a:rPr lang="en-US" sz="4000" dirty="0" smtClean="0">
                <a:latin typeface="Symbol" charset="2"/>
                <a:cs typeface="Symbol" charset="2"/>
              </a:rPr>
              <a:t>m</a:t>
            </a:r>
            <a:r>
              <a:rPr lang="en-US" sz="4000" baseline="-25000" dirty="0" smtClean="0"/>
              <a:t>m</a:t>
            </a:r>
            <a:endParaRPr lang="en-US" sz="40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214133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Estimation of Fixed Effect Models with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9101"/>
            <a:ext cx="8229600" cy="16383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Just add group structure to what we have already done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01054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Estimation of Fixed Effect Models with Groups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5350409"/>
              </p:ext>
            </p:extLst>
          </p:nvPr>
        </p:nvGraphicFramePr>
        <p:xfrm>
          <a:off x="2624138" y="1607492"/>
          <a:ext cx="12858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457200" imgH="431800" progId="Equation.3">
                  <p:embed/>
                </p:oleObj>
              </mc:Choice>
              <mc:Fallback>
                <p:oleObj name="Equation" r:id="rId3" imgW="4572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4138" y="1607492"/>
                        <a:ext cx="1285875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808" y="1940129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Study Weight:</a:t>
            </a:r>
            <a:endParaRPr lang="en-US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337619"/>
              </p:ext>
            </p:extLst>
          </p:nvPr>
        </p:nvGraphicFramePr>
        <p:xfrm>
          <a:off x="2188359" y="3070225"/>
          <a:ext cx="2608262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5" imgW="927100" imgH="533400" progId="Equation.3">
                  <p:embed/>
                </p:oleObj>
              </mc:Choice>
              <mc:Fallback>
                <p:oleObj name="Equation" r:id="rId5" imgW="9271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8359" y="3070225"/>
                        <a:ext cx="2608262" cy="1501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47408" y="3563457"/>
            <a:ext cx="1881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Group Mean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96621" y="3417661"/>
            <a:ext cx="4029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Weighted mean normalized over all </a:t>
            </a:r>
            <a:r>
              <a:rPr lang="en-US" sz="2400" dirty="0" smtClean="0">
                <a:solidFill>
                  <a:srgbClr val="FF0000"/>
                </a:solidFill>
              </a:rPr>
              <a:t>weights in group m!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41039"/>
              </p:ext>
            </p:extLst>
          </p:nvPr>
        </p:nvGraphicFramePr>
        <p:xfrm>
          <a:off x="2765769" y="4875213"/>
          <a:ext cx="2005013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7" imgW="711200" imgH="469900" progId="Equation.3">
                  <p:embed/>
                </p:oleObj>
              </mc:Choice>
              <mc:Fallback>
                <p:oleObj name="Equation" r:id="rId7" imgW="711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769" y="4875213"/>
                        <a:ext cx="2005013" cy="1322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5565" y="5150219"/>
            <a:ext cx="2260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Group Variance</a:t>
            </a:r>
            <a:r>
              <a:rPr lang="en-US" sz="2400" b="1" dirty="0" smtClean="0"/>
              <a:t>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01107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So…Does Group Structure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b="1" dirty="0" err="1" smtClean="0"/>
              <a:t>Qt</a:t>
            </a:r>
            <a:r>
              <a:rPr lang="en-US" sz="4800" b="1" dirty="0" smtClean="0"/>
              <a:t> = </a:t>
            </a:r>
            <a:r>
              <a:rPr lang="en-US" sz="4800" b="1" dirty="0" err="1" smtClean="0"/>
              <a:t>Qm</a:t>
            </a:r>
            <a:r>
              <a:rPr lang="en-US" sz="4800" b="1" dirty="0" smtClean="0"/>
              <a:t> + </a:t>
            </a:r>
            <a:r>
              <a:rPr lang="en-US" sz="4800" b="1" dirty="0" err="1" smtClean="0"/>
              <a:t>Qe</a:t>
            </a:r>
            <a:endParaRPr lang="en-US" sz="4800" b="1" dirty="0" smtClean="0"/>
          </a:p>
          <a:p>
            <a:endParaRPr lang="en-US" dirty="0"/>
          </a:p>
          <a:p>
            <a:r>
              <a:rPr lang="en-US" dirty="0" smtClean="0"/>
              <a:t>We can now partition total variation into that driven by the model versus residual heterogeneity</a:t>
            </a:r>
          </a:p>
          <a:p>
            <a:endParaRPr lang="en-US" dirty="0"/>
          </a:p>
          <a:p>
            <a:r>
              <a:rPr lang="en-US" dirty="0" err="1" smtClean="0"/>
              <a:t>Kinda</a:t>
            </a:r>
            <a:r>
              <a:rPr lang="en-US" dirty="0" smtClean="0"/>
              <a:t> like ANOVA, no?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Within Group Residual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7700"/>
            <a:ext cx="8229600" cy="22479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Just the sum of the residuals from a group means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</a:t>
            </a:r>
            <a:r>
              <a:rPr lang="en-US" baseline="-25000" dirty="0" smtClean="0"/>
              <a:t>m</a:t>
            </a:r>
            <a:r>
              <a:rPr lang="en-US" dirty="0" smtClean="0"/>
              <a:t>-1 Degrees of Freedom where Km is the sample size within a group</a:t>
            </a:r>
          </a:p>
          <a:p>
            <a:endParaRPr lang="en-US" dirty="0"/>
          </a:p>
          <a:p>
            <a:r>
              <a:rPr lang="en-US" dirty="0" smtClean="0"/>
              <a:t>Tells you whether there is excessive residual heterogeneity within a group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116568"/>
              </p:ext>
            </p:extLst>
          </p:nvPr>
        </p:nvGraphicFramePr>
        <p:xfrm>
          <a:off x="700088" y="1498600"/>
          <a:ext cx="7205662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Equation" r:id="rId3" imgW="1625600" imgH="457200" progId="Equation.3">
                  <p:embed/>
                </p:oleObj>
              </mc:Choice>
              <mc:Fallback>
                <p:oleObj name="Equation" r:id="rId3" imgW="1625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498600"/>
                        <a:ext cx="7205662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0826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Metric: Compare Virgins </a:t>
            </a:r>
            <a:r>
              <a:rPr lang="en-US" b="1" dirty="0" err="1" smtClean="0"/>
              <a:t>v</a:t>
            </a:r>
            <a:r>
              <a:rPr lang="en-US" b="1" dirty="0" smtClean="0"/>
              <a:t>. Experience Males in Number of Eggs Produced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7855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Hedge's D: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D converted from raw data or correlations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70750" y="2414553"/>
          <a:ext cx="5171204" cy="1303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Equation" r:id="rId3" imgW="1511300" imgH="381000" progId="Equation.3">
                  <p:embed/>
                </p:oleObj>
              </mc:Choice>
              <mc:Fallback>
                <p:oleObj name="Equation" r:id="rId3" imgW="1511300" imgH="381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0750" y="2414553"/>
                        <a:ext cx="5171204" cy="13031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Residual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57700"/>
            <a:ext cx="8229600" cy="22479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Just the sum of the residuals from the group means</a:t>
            </a:r>
          </a:p>
          <a:p>
            <a:endParaRPr lang="en-US" dirty="0" smtClean="0"/>
          </a:p>
          <a:p>
            <a:r>
              <a:rPr lang="en-US" dirty="0" smtClean="0"/>
              <a:t>n - M Degrees of Freedom</a:t>
            </a:r>
          </a:p>
          <a:p>
            <a:endParaRPr lang="en-US" dirty="0"/>
          </a:p>
          <a:p>
            <a:r>
              <a:rPr lang="en-US" dirty="0" smtClean="0"/>
              <a:t>Is there still excessive heterogeneity in the data?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62551"/>
              </p:ext>
            </p:extLst>
          </p:nvPr>
        </p:nvGraphicFramePr>
        <p:xfrm>
          <a:off x="1993900" y="1498600"/>
          <a:ext cx="4616450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Equation" r:id="rId3" imgW="1041400" imgH="457200" progId="Equation.3">
                  <p:embed/>
                </p:oleObj>
              </mc:Choice>
              <mc:Fallback>
                <p:oleObj name="Equation" r:id="rId3" imgW="1041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1498600"/>
                        <a:ext cx="4616450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Modeled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87800"/>
            <a:ext cx="8229600" cy="264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Just the sum of the residuals from the group means</a:t>
            </a:r>
          </a:p>
          <a:p>
            <a:endParaRPr lang="en-US" dirty="0" smtClean="0"/>
          </a:p>
          <a:p>
            <a:r>
              <a:rPr lang="en-US" dirty="0" err="1" smtClean="0"/>
              <a:t>W</a:t>
            </a:r>
            <a:r>
              <a:rPr lang="en-US" baseline="-25000" dirty="0" err="1" smtClean="0"/>
              <a:t>m</a:t>
            </a:r>
            <a:r>
              <a:rPr lang="en-US" dirty="0" smtClean="0"/>
              <a:t> = sum of group weights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M-1 Degrees of Freedom for a </a:t>
            </a:r>
            <a:r>
              <a:rPr lang="en-US" dirty="0" smtClean="0">
                <a:latin typeface="Symbol" charset="2"/>
                <a:cs typeface="Symbol" charset="2"/>
              </a:rPr>
              <a:t>c</a:t>
            </a:r>
            <a:r>
              <a:rPr lang="en-US" dirty="0" smtClean="0"/>
              <a:t>2 test</a:t>
            </a:r>
          </a:p>
          <a:p>
            <a:endParaRPr lang="en-US" dirty="0"/>
          </a:p>
          <a:p>
            <a:r>
              <a:rPr lang="en-US" dirty="0" smtClean="0"/>
              <a:t>Does our model explain some heterogeneity?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260348"/>
              </p:ext>
            </p:extLst>
          </p:nvPr>
        </p:nvGraphicFramePr>
        <p:xfrm>
          <a:off x="1290638" y="1498600"/>
          <a:ext cx="6532562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3" imgW="1473200" imgH="457200" progId="Equation.3">
                  <p:embed/>
                </p:oleObj>
              </mc:Choice>
              <mc:Fallback>
                <p:oleObj name="Equation" r:id="rId3" imgW="1473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1498600"/>
                        <a:ext cx="6532562" cy="202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40977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to the Test!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700"/>
            <a:ext cx="9144000" cy="54229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 smtClean="0">
                <a:latin typeface="Courier"/>
                <a:cs typeface="Courier"/>
              </a:rPr>
              <a:t>&gt; </a:t>
            </a:r>
            <a:r>
              <a:rPr lang="en-US" sz="2400" dirty="0" err="1" smtClean="0">
                <a:latin typeface="Courier"/>
                <a:cs typeface="Courier"/>
              </a:rPr>
              <a:t>rma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Hedges.D</a:t>
            </a:r>
            <a:r>
              <a:rPr lang="en-US" sz="2400" dirty="0">
                <a:latin typeface="Courier"/>
                <a:cs typeface="Courier"/>
              </a:rPr>
              <a:t> ~ Suborder, </a:t>
            </a:r>
            <a:r>
              <a:rPr lang="en-US" sz="2400" dirty="0" err="1">
                <a:latin typeface="Courier"/>
                <a:cs typeface="Courier"/>
              </a:rPr>
              <a:t>Var.D</a:t>
            </a:r>
            <a:r>
              <a:rPr lang="en-US" sz="2400" dirty="0">
                <a:latin typeface="Courier"/>
                <a:cs typeface="Courier"/>
              </a:rPr>
              <a:t>, data=</a:t>
            </a:r>
            <a:r>
              <a:rPr lang="en-US" sz="2400" dirty="0" err="1">
                <a:latin typeface="Courier"/>
                <a:cs typeface="Courier"/>
              </a:rPr>
              <a:t>lep</a:t>
            </a:r>
            <a:r>
              <a:rPr lang="en-US" sz="2400" dirty="0">
                <a:latin typeface="Courier"/>
                <a:cs typeface="Courier"/>
              </a:rPr>
              <a:t>, method="FE"</a:t>
            </a:r>
            <a:r>
              <a:rPr lang="en-US" sz="2400" dirty="0" smtClean="0">
                <a:latin typeface="Courier"/>
                <a:cs typeface="Courier"/>
              </a:rPr>
              <a:t>)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Fixed-Effects with Moderators Model (k = 25)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Test for Residual Heterogeneity: 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QE(</a:t>
            </a:r>
            <a:r>
              <a:rPr lang="en-US" sz="2400" dirty="0" err="1">
                <a:latin typeface="Courier"/>
                <a:cs typeface="Courier"/>
              </a:rPr>
              <a:t>df</a:t>
            </a:r>
            <a:r>
              <a:rPr lang="en-US" sz="2400" dirty="0">
                <a:latin typeface="Courier"/>
                <a:cs typeface="Courier"/>
              </a:rPr>
              <a:t> = 23) = 45.5071, p-</a:t>
            </a:r>
            <a:r>
              <a:rPr lang="en-US" sz="2400" dirty="0" err="1">
                <a:latin typeface="Courier"/>
                <a:cs typeface="Courier"/>
              </a:rPr>
              <a:t>val</a:t>
            </a:r>
            <a:r>
              <a:rPr lang="en-US" sz="2400" dirty="0">
                <a:latin typeface="Courier"/>
                <a:cs typeface="Courier"/>
              </a:rPr>
              <a:t> = 0.0034</a:t>
            </a:r>
          </a:p>
          <a:p>
            <a:pPr marL="0" indent="0">
              <a:buNone/>
            </a:pPr>
            <a:endParaRPr lang="en-US" sz="24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Test of Moderators (coefficient(s) 2): </a:t>
            </a:r>
          </a:p>
          <a:p>
            <a:pPr marL="0" indent="0">
              <a:buNone/>
            </a:pPr>
            <a:r>
              <a:rPr lang="en-US" sz="2400" dirty="0">
                <a:latin typeface="Courier"/>
                <a:cs typeface="Courier"/>
              </a:rPr>
              <a:t>QM(</a:t>
            </a:r>
            <a:r>
              <a:rPr lang="en-US" sz="2400" dirty="0" err="1">
                <a:latin typeface="Courier"/>
                <a:cs typeface="Courier"/>
              </a:rPr>
              <a:t>df</a:t>
            </a:r>
            <a:r>
              <a:rPr lang="en-US" sz="2400" dirty="0">
                <a:latin typeface="Courier"/>
                <a:cs typeface="Courier"/>
              </a:rPr>
              <a:t> = 1) = 0.1779, p-</a:t>
            </a:r>
            <a:r>
              <a:rPr lang="en-US" sz="2400" dirty="0" err="1">
                <a:latin typeface="Courier"/>
                <a:cs typeface="Courier"/>
              </a:rPr>
              <a:t>val</a:t>
            </a:r>
            <a:r>
              <a:rPr lang="en-US" sz="2400" dirty="0">
                <a:latin typeface="Courier"/>
                <a:cs typeface="Courier"/>
              </a:rPr>
              <a:t> = 0.6732</a:t>
            </a:r>
            <a:endParaRPr lang="en-US" sz="2400" dirty="0">
              <a:latin typeface="Courier"/>
              <a:cs typeface="Courie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to the Test!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5700"/>
            <a:ext cx="9144000" cy="54229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urier"/>
                <a:cs typeface="Courier"/>
              </a:rPr>
              <a:t>&gt; </a:t>
            </a:r>
            <a:r>
              <a:rPr lang="en-US" sz="1800" dirty="0" err="1">
                <a:latin typeface="Courier"/>
                <a:cs typeface="Courier"/>
              </a:rPr>
              <a:t>rma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 err="1">
                <a:latin typeface="Courier"/>
                <a:cs typeface="Courier"/>
              </a:rPr>
              <a:t>Hedges.D</a:t>
            </a:r>
            <a:r>
              <a:rPr lang="en-US" sz="1800" dirty="0">
                <a:latin typeface="Courier"/>
                <a:cs typeface="Courier"/>
              </a:rPr>
              <a:t> ~ Suborder, </a:t>
            </a:r>
            <a:r>
              <a:rPr lang="en-US" sz="1800" dirty="0" err="1">
                <a:latin typeface="Courier"/>
                <a:cs typeface="Courier"/>
              </a:rPr>
              <a:t>Var.D</a:t>
            </a:r>
            <a:r>
              <a:rPr lang="en-US" sz="1800" dirty="0">
                <a:latin typeface="Courier"/>
                <a:cs typeface="Courier"/>
              </a:rPr>
              <a:t>, data=</a:t>
            </a:r>
            <a:r>
              <a:rPr lang="en-US" sz="1800" dirty="0" err="1">
                <a:latin typeface="Courier"/>
                <a:cs typeface="Courier"/>
              </a:rPr>
              <a:t>lep</a:t>
            </a:r>
            <a:r>
              <a:rPr lang="en-US" sz="1800" dirty="0">
                <a:latin typeface="Courier"/>
                <a:cs typeface="Courier"/>
              </a:rPr>
              <a:t>, method="FE")</a:t>
            </a:r>
          </a:p>
          <a:p>
            <a:pPr marL="0" indent="0">
              <a:buNone/>
            </a:pPr>
            <a:endParaRPr lang="ro-RO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ro-RO" sz="1800" dirty="0" smtClean="0">
                <a:latin typeface="Courier"/>
                <a:cs typeface="Courier"/>
              </a:rPr>
              <a:t>...</a:t>
            </a:r>
            <a:endParaRPr lang="ro-RO" sz="1800" dirty="0">
              <a:latin typeface="Courier"/>
              <a:cs typeface="Courier"/>
            </a:endParaRPr>
          </a:p>
          <a:p>
            <a:pPr marL="0" indent="0">
              <a:buNone/>
            </a:pPr>
            <a:endParaRPr lang="ro-RO" sz="18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ro-RO" sz="1800" dirty="0" smtClean="0">
                <a:latin typeface="Courier"/>
                <a:cs typeface="Courier"/>
              </a:rPr>
              <a:t>Model </a:t>
            </a:r>
            <a:r>
              <a:rPr lang="ro-RO" sz="1800" dirty="0">
                <a:latin typeface="Courier"/>
                <a:cs typeface="Courier"/>
              </a:rPr>
              <a:t>Results:</a:t>
            </a:r>
          </a:p>
          <a:p>
            <a:pPr marL="0" indent="0">
              <a:buNone/>
            </a:pPr>
            <a:endParaRPr lang="ro-RO" sz="1800" dirty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ro-RO" sz="1800" dirty="0">
                <a:latin typeface="Courier"/>
                <a:cs typeface="Courier"/>
              </a:rPr>
              <a:t>           estimate      se     zval    pval    ci.lb   ci.ub     </a:t>
            </a:r>
          </a:p>
          <a:p>
            <a:pPr marL="0" indent="0">
              <a:buNone/>
            </a:pPr>
            <a:r>
              <a:rPr lang="ro-RO" sz="1800" dirty="0">
                <a:latin typeface="Courier"/>
                <a:cs typeface="Courier"/>
              </a:rPr>
              <a:t>intrcpt      0.3875  0.0496   7.8179  &lt;.0001   0.2903  0.4846  </a:t>
            </a:r>
            <a:r>
              <a:rPr lang="ro-RO" sz="1800" dirty="0" smtClean="0">
                <a:latin typeface="Courier"/>
                <a:cs typeface="Courier"/>
              </a:rPr>
              <a:t>SuborderR   </a:t>
            </a:r>
            <a:r>
              <a:rPr lang="ro-RO" sz="1800" dirty="0">
                <a:latin typeface="Courier"/>
                <a:cs typeface="Courier"/>
              </a:rPr>
              <a:t>-0.0540  0.1281  -0.4218  0.6732  -0.3050  0.1970     </a:t>
            </a:r>
          </a:p>
        </p:txBody>
      </p:sp>
    </p:spTree>
    <p:extLst>
      <p:ext uri="{BB962C8B-B14F-4D97-AF65-F5344CB8AC3E}">
        <p14:creationId xmlns:p14="http://schemas.microsoft.com/office/powerpoint/2010/main" val="3302236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3-12 at 11.24.56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0"/>
            <a:ext cx="7349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61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5576"/>
            <a:ext cx="9144000" cy="1143000"/>
          </a:xfrm>
        </p:spPr>
        <p:txBody>
          <a:bodyPr/>
          <a:lstStyle/>
          <a:p>
            <a:r>
              <a:rPr lang="en-US" dirty="0" smtClean="0"/>
              <a:t>Data Visualization: Why?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Assumptions: No Effect of Sample Size</a:t>
            </a:r>
            <a:endParaRPr lang="en-US" dirty="0"/>
          </a:p>
        </p:txBody>
      </p:sp>
      <p:pic>
        <p:nvPicPr>
          <p:cNvPr id="4" name="Picture 3" descr="Screen Shot 2014-03-12 at 10.52.18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48103"/>
            <a:ext cx="6702229" cy="522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0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Assumption: No Bias in the Pool of Studies</a:t>
            </a:r>
            <a:endParaRPr lang="en-US" dirty="0"/>
          </a:p>
        </p:txBody>
      </p:sp>
      <p:pic>
        <p:nvPicPr>
          <p:cNvPr id="4" name="Picture 3" descr="Screen Shot 2014-03-12 at 10.53.35 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410126"/>
            <a:ext cx="6918181" cy="5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205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Visualize the Data: Forest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err="1" smtClean="0">
                <a:latin typeface="Courier"/>
                <a:cs typeface="Courier"/>
              </a:rPr>
              <a:t>gm_mod</a:t>
            </a:r>
            <a:r>
              <a:rPr lang="en-US" sz="2800" dirty="0" smtClean="0">
                <a:latin typeface="Courier"/>
                <a:cs typeface="Courier"/>
              </a:rPr>
              <a:t> &lt;- </a:t>
            </a:r>
            <a:r>
              <a:rPr lang="en-US" sz="2800" dirty="0" err="1" smtClean="0">
                <a:latin typeface="Courier"/>
                <a:cs typeface="Courier"/>
              </a:rPr>
              <a:t>rma(Hedges.D</a:t>
            </a:r>
            <a:r>
              <a:rPr lang="en-US" sz="2800" dirty="0" smtClean="0">
                <a:latin typeface="Courier"/>
                <a:cs typeface="Courier"/>
              </a:rPr>
              <a:t>, </a:t>
            </a:r>
            <a:r>
              <a:rPr lang="en-US" sz="2800" dirty="0" err="1" smtClean="0">
                <a:latin typeface="Courier"/>
                <a:cs typeface="Courier"/>
              </a:rPr>
              <a:t>Var.D</a:t>
            </a:r>
            <a:r>
              <a:rPr lang="en-US" sz="2800" dirty="0" smtClean="0">
                <a:latin typeface="Courier"/>
                <a:cs typeface="Courier"/>
              </a:rPr>
              <a:t>, data=</a:t>
            </a:r>
            <a:r>
              <a:rPr lang="en-US" sz="2800" dirty="0" err="1" smtClean="0">
                <a:latin typeface="Courier"/>
                <a:cs typeface="Courier"/>
              </a:rPr>
              <a:t>lep</a:t>
            </a:r>
            <a:r>
              <a:rPr lang="en-US" sz="2800" dirty="0" smtClean="0">
                <a:latin typeface="Courier"/>
                <a:cs typeface="Courier"/>
              </a:rPr>
              <a:t>, method="FE")</a:t>
            </a:r>
          </a:p>
          <a:p>
            <a:pPr>
              <a:buNone/>
            </a:pPr>
            <a:endParaRPr lang="en-US" sz="2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800" dirty="0" err="1" smtClean="0">
                <a:latin typeface="Courier"/>
                <a:cs typeface="Courier"/>
              </a:rPr>
              <a:t>forest(gm_mod</a:t>
            </a:r>
            <a:r>
              <a:rPr lang="en-US" sz="2800" dirty="0" smtClean="0">
                <a:latin typeface="Courier"/>
                <a:cs typeface="Courier"/>
              </a:rPr>
              <a:t>, </a:t>
            </a:r>
            <a:r>
              <a:rPr lang="en-US" sz="2800" dirty="0" err="1" smtClean="0">
                <a:latin typeface="Courier"/>
                <a:cs typeface="Courier"/>
              </a:rPr>
              <a:t>cex</a:t>
            </a:r>
            <a:r>
              <a:rPr lang="en-US" sz="2800" dirty="0" smtClean="0">
                <a:latin typeface="Courier"/>
                <a:cs typeface="Courier"/>
              </a:rPr>
              <a:t>=1.3, slab=</a:t>
            </a:r>
            <a:r>
              <a:rPr lang="en-US" sz="2800" dirty="0" err="1" smtClean="0">
                <a:latin typeface="Courier"/>
                <a:cs typeface="Courier"/>
              </a:rPr>
              <a:t>lep$Species</a:t>
            </a:r>
            <a:r>
              <a:rPr lang="en-US" sz="2800" dirty="0" smtClean="0">
                <a:latin typeface="Courier"/>
                <a:cs typeface="Courier"/>
              </a:rPr>
              <a:t>)</a:t>
            </a:r>
          </a:p>
          <a:p>
            <a:pPr>
              <a:buNone/>
            </a:pPr>
            <a:endParaRPr lang="en-US" sz="28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800" dirty="0" smtClean="0">
                <a:latin typeface="Courier"/>
                <a:cs typeface="Courier"/>
              </a:rPr>
              <a:t>text(6, 27, "Hedge's D [95% CI]", pos=2, </a:t>
            </a:r>
            <a:r>
              <a:rPr lang="en-US" sz="2800" dirty="0" err="1" smtClean="0">
                <a:latin typeface="Courier"/>
                <a:cs typeface="Courier"/>
              </a:rPr>
              <a:t>cex</a:t>
            </a:r>
            <a:r>
              <a:rPr lang="en-US" sz="2800" dirty="0" smtClean="0">
                <a:latin typeface="Courier"/>
                <a:cs typeface="Courier"/>
              </a:rPr>
              <a:t>=1.3)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03-09 at 5.42.36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42" y="0"/>
            <a:ext cx="791845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1274</Words>
  <Application>Microsoft Macintosh PowerPoint</Application>
  <PresentationFormat>On-screen Show (4:3)</PresentationFormat>
  <Paragraphs>222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Office Theme</vt:lpstr>
      <vt:lpstr>Equation</vt:lpstr>
      <vt:lpstr>Microsoft Equation</vt:lpstr>
      <vt:lpstr>Statistical Models in Meta-Analysis</vt:lpstr>
      <vt:lpstr>Start with a Question!</vt:lpstr>
      <vt:lpstr>PowerPoint Presentation</vt:lpstr>
      <vt:lpstr>Metric: Compare Virgins v. Experience Males in Number of Eggs Produced</vt:lpstr>
      <vt:lpstr>Data Visualization: Why?</vt:lpstr>
      <vt:lpstr>Assumptions: No Effect of Sample Size</vt:lpstr>
      <vt:lpstr>Assumption: No Bias in the Pool of Studies</vt:lpstr>
      <vt:lpstr>Visualize the Data: Forest Plot</vt:lpstr>
      <vt:lpstr>PowerPoint Presentation</vt:lpstr>
      <vt:lpstr>Order by Effect Size (order="obs")</vt:lpstr>
      <vt:lpstr>Order by Precision (order="prec")</vt:lpstr>
      <vt:lpstr>Groupings to Investigate Hypotheses</vt:lpstr>
      <vt:lpstr>Data Visualization: Why</vt:lpstr>
      <vt:lpstr>A First Stab at a Model: Fixed Effects</vt:lpstr>
      <vt:lpstr>A First Stab at a Model: Fixed Effects</vt:lpstr>
      <vt:lpstr>There’s a Grand Mean. Everything else is noise.</vt:lpstr>
      <vt:lpstr>Meta-Analytic Mean: Estimation</vt:lpstr>
      <vt:lpstr>Is our Effect Different from 0?</vt:lpstr>
      <vt:lpstr>Fitting a Fixed Effect Model in R</vt:lpstr>
      <vt:lpstr>PowerPoint Presentation</vt:lpstr>
      <vt:lpstr>Why is a Grand Mean Not Enough</vt:lpstr>
      <vt:lpstr>Assessing Heterogeneity</vt:lpstr>
      <vt:lpstr>How Much Variation is Between Studies?</vt:lpstr>
      <vt:lpstr>Solutions to Heterogeneity</vt:lpstr>
      <vt:lpstr>The Random Effects Approach</vt:lpstr>
      <vt:lpstr>A First Stab at a Model: Fixed Effects</vt:lpstr>
      <vt:lpstr>The Random Effects Model</vt:lpstr>
      <vt:lpstr>The Random Effects Model</vt:lpstr>
      <vt:lpstr>There is a Grand Mean Study Means are from a distribution Also, there’s additional error… </vt:lpstr>
      <vt:lpstr>What is Different?</vt:lpstr>
      <vt:lpstr>What is t2?</vt:lpstr>
      <vt:lpstr>What is t2?</vt:lpstr>
      <vt:lpstr>Fitting a Random Effect Model in R</vt:lpstr>
      <vt:lpstr>What if we have a group variation drives excessive Heterogeneity?</vt:lpstr>
      <vt:lpstr>A Fixed Effect Group Model</vt:lpstr>
      <vt:lpstr>Estimation of Fixed Effect Models with Groups</vt:lpstr>
      <vt:lpstr>Estimation of Fixed Effect Models with Groups</vt:lpstr>
      <vt:lpstr>So…Does Group Structure Matter?</vt:lpstr>
      <vt:lpstr>Within Group Residual Heterogeneity</vt:lpstr>
      <vt:lpstr>Total Residual Heterogeneity</vt:lpstr>
      <vt:lpstr>Modeled Heterogeneity</vt:lpstr>
      <vt:lpstr>Put it to the Test!</vt:lpstr>
      <vt:lpstr>Put it to the Test!</vt:lpstr>
      <vt:lpstr>PowerPoint Presentation</vt:lpstr>
    </vt:vector>
  </TitlesOfParts>
  <Company>UCSB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Models in Meta-Analysis</dc:title>
  <dc:creator>Jarrett Byrnes</dc:creator>
  <cp:lastModifiedBy>Jarrett Byrnes</cp:lastModifiedBy>
  <cp:revision>19</cp:revision>
  <cp:lastPrinted>2014-03-12T16:15:59Z</cp:lastPrinted>
  <dcterms:created xsi:type="dcterms:W3CDTF">2014-03-12T02:29:44Z</dcterms:created>
  <dcterms:modified xsi:type="dcterms:W3CDTF">2014-03-12T16:44:04Z</dcterms:modified>
</cp:coreProperties>
</file>