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70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8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D8F8-D279-4A41-904F-EBA15D371115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E2F1-9EB1-B54A-BB16-C438E2269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D8F8-D279-4A41-904F-EBA15D371115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E2F1-9EB1-B54A-BB16-C438E2269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D8F8-D279-4A41-904F-EBA15D371115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E2F1-9EB1-B54A-BB16-C438E2269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D8F8-D279-4A41-904F-EBA15D371115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E2F1-9EB1-B54A-BB16-C438E2269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D8F8-D279-4A41-904F-EBA15D371115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E2F1-9EB1-B54A-BB16-C438E2269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D8F8-D279-4A41-904F-EBA15D371115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E2F1-9EB1-B54A-BB16-C438E2269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D8F8-D279-4A41-904F-EBA15D371115}" type="datetimeFigureOut">
              <a:rPr lang="en-US" smtClean="0"/>
              <a:t>4/8/14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E2F1-9EB1-B54A-BB16-C438E2269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D8F8-D279-4A41-904F-EBA15D371115}" type="datetimeFigureOut">
              <a:rPr lang="en-US" smtClean="0"/>
              <a:t>4/8/14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E2F1-9EB1-B54A-BB16-C438E2269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D8F8-D279-4A41-904F-EBA15D371115}" type="datetimeFigureOut">
              <a:rPr lang="en-US" smtClean="0"/>
              <a:t>4/8/14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E2F1-9EB1-B54A-BB16-C438E2269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D8F8-D279-4A41-904F-EBA15D371115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E2F1-9EB1-B54A-BB16-C438E2269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D8F8-D279-4A41-904F-EBA15D371115}" type="datetimeFigureOut">
              <a:rPr lang="en-US" smtClean="0"/>
              <a:t>4/8/14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5E2F1-9EB1-B54A-BB16-C438E22698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ED8F8-D279-4A41-904F-EBA15D371115}" type="datetimeFigureOut">
              <a:rPr lang="en-US" smtClean="0"/>
              <a:t>4/8/14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5E2F1-9EB1-B54A-BB16-C438E22698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850" y="1895670"/>
            <a:ext cx="896915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venir Book"/>
                <a:cs typeface="Avenir Book"/>
              </a:rPr>
              <a:t>I like Bayesian inference…how do I use it?</a:t>
            </a:r>
            <a:endParaRPr lang="en-US" sz="5400" dirty="0">
              <a:latin typeface="Avenir Book"/>
              <a:cs typeface="Avenir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 Priors in separate list</a:t>
            </a:r>
          </a:p>
          <a:p>
            <a:endParaRPr lang="en-US" dirty="0" smtClean="0"/>
          </a:p>
          <a:p>
            <a:r>
              <a:rPr lang="en-US" dirty="0" smtClean="0"/>
              <a:t>Flat prior</a:t>
            </a:r>
          </a:p>
          <a:p>
            <a:pPr lvl="1">
              <a:buNone/>
            </a:pPr>
            <a:r>
              <a:rPr lang="en-US" sz="2000" dirty="0" smtClean="0">
                <a:latin typeface="Courier"/>
                <a:cs typeface="Courier"/>
              </a:rPr>
              <a:t>prior&lt;-</a:t>
            </a:r>
            <a:r>
              <a:rPr lang="en-US" sz="2000" dirty="0" err="1" smtClean="0">
                <a:latin typeface="Courier"/>
                <a:cs typeface="Courier"/>
              </a:rPr>
              <a:t>list(B</a:t>
            </a:r>
            <a:r>
              <a:rPr lang="en-US" sz="2000" dirty="0" smtClean="0">
                <a:latin typeface="Courier"/>
                <a:cs typeface="Courier"/>
              </a:rPr>
              <a:t>=</a:t>
            </a:r>
            <a:r>
              <a:rPr lang="en-US" sz="2000" dirty="0" err="1" smtClean="0">
                <a:latin typeface="Courier"/>
                <a:cs typeface="Courier"/>
              </a:rPr>
              <a:t>list(mu</a:t>
            </a:r>
            <a:r>
              <a:rPr lang="en-US" sz="2000" dirty="0" smtClean="0">
                <a:latin typeface="Courier"/>
                <a:cs typeface="Courier"/>
              </a:rPr>
              <a:t>=c(0),V=diag(c(1e+10))))</a:t>
            </a:r>
          </a:p>
          <a:p>
            <a:pPr lvl="1">
              <a:buNone/>
            </a:pPr>
            <a:endParaRPr lang="en-US" sz="2000" dirty="0" smtClean="0">
              <a:latin typeface="Courier"/>
              <a:cs typeface="Courier"/>
            </a:endParaRPr>
          </a:p>
          <a:p>
            <a:r>
              <a:rPr lang="en-US" dirty="0" smtClean="0"/>
              <a:t>Informative prior</a:t>
            </a:r>
          </a:p>
          <a:p>
            <a:pPr lvl="1">
              <a:buNone/>
            </a:pPr>
            <a:r>
              <a:rPr lang="en-US" sz="2000" dirty="0" smtClean="0">
                <a:latin typeface="Courier"/>
                <a:cs typeface="Courier"/>
              </a:rPr>
              <a:t>prior&lt;-</a:t>
            </a:r>
            <a:r>
              <a:rPr lang="en-US" sz="2000" dirty="0" err="1" smtClean="0">
                <a:latin typeface="Courier"/>
                <a:cs typeface="Courier"/>
              </a:rPr>
              <a:t>list(B</a:t>
            </a:r>
            <a:r>
              <a:rPr lang="en-US" sz="2000" dirty="0" smtClean="0">
                <a:latin typeface="Courier"/>
                <a:cs typeface="Courier"/>
              </a:rPr>
              <a:t>=</a:t>
            </a:r>
            <a:r>
              <a:rPr lang="en-US" sz="2000" dirty="0" err="1" smtClean="0">
                <a:latin typeface="Courier"/>
                <a:cs typeface="Courier"/>
              </a:rPr>
              <a:t>list(mu</a:t>
            </a:r>
            <a:r>
              <a:rPr lang="en-US" sz="2000" dirty="0" smtClean="0">
                <a:latin typeface="Courier"/>
                <a:cs typeface="Courier"/>
              </a:rPr>
              <a:t>=c(1),V=diag(c(2))))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97"/>
            <a:ext cx="8229600" cy="1143000"/>
          </a:xfrm>
        </p:spPr>
        <p:txBody>
          <a:bodyPr/>
          <a:lstStyle/>
          <a:p>
            <a:r>
              <a:rPr lang="en-US" dirty="0" smtClean="0"/>
              <a:t>Summary with Credible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9865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Iterations = 3001:12991</a:t>
            </a: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 Thinning interval  = 10</a:t>
            </a: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 Sample size  = 1000 </a:t>
            </a:r>
          </a:p>
          <a:p>
            <a:pPr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 DIC: 203.4118 </a:t>
            </a:r>
          </a:p>
          <a:p>
            <a:pPr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 G-structure:  ~Study</a:t>
            </a:r>
          </a:p>
          <a:p>
            <a:pPr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      </a:t>
            </a:r>
            <a:r>
              <a:rPr lang="en-US" sz="1400" dirty="0" err="1" smtClean="0">
                <a:latin typeface="Courier"/>
                <a:cs typeface="Courier"/>
              </a:rPr>
              <a:t>post.mean</a:t>
            </a:r>
            <a:r>
              <a:rPr lang="en-US" sz="1400" dirty="0" smtClean="0">
                <a:latin typeface="Courier"/>
                <a:cs typeface="Courier"/>
              </a:rPr>
              <a:t> l-95% CI u-95% CI </a:t>
            </a:r>
            <a:r>
              <a:rPr lang="en-US" sz="1400" dirty="0" err="1" smtClean="0">
                <a:latin typeface="Courier"/>
                <a:cs typeface="Courier"/>
              </a:rPr>
              <a:t>eff.samp</a:t>
            </a:r>
            <a:endParaRPr lang="en-US" sz="1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Study   0.07771   0.0101   0.1487    783.3</a:t>
            </a:r>
          </a:p>
          <a:p>
            <a:pPr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 R-structure:  ~units</a:t>
            </a:r>
          </a:p>
          <a:p>
            <a:pPr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      </a:t>
            </a:r>
            <a:r>
              <a:rPr lang="en-US" sz="1400" dirty="0" err="1" smtClean="0">
                <a:latin typeface="Courier"/>
                <a:cs typeface="Courier"/>
              </a:rPr>
              <a:t>post.mean</a:t>
            </a:r>
            <a:r>
              <a:rPr lang="en-US" sz="1400" dirty="0" smtClean="0">
                <a:latin typeface="Courier"/>
                <a:cs typeface="Courier"/>
              </a:rPr>
              <a:t> l-95% CI u-95% CI </a:t>
            </a:r>
            <a:r>
              <a:rPr lang="en-US" sz="1400" dirty="0" err="1" smtClean="0">
                <a:latin typeface="Courier"/>
                <a:cs typeface="Courier"/>
              </a:rPr>
              <a:t>eff.samp</a:t>
            </a:r>
            <a:endParaRPr lang="en-US" sz="1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units    0.1786   0.1083   0.2581    872.8</a:t>
            </a:r>
          </a:p>
          <a:p>
            <a:pPr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 Location effects: LR ~ 1 </a:t>
            </a:r>
          </a:p>
          <a:p>
            <a:pPr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            </a:t>
            </a:r>
            <a:r>
              <a:rPr lang="en-US" sz="1400" dirty="0" err="1" smtClean="0">
                <a:latin typeface="Courier"/>
                <a:cs typeface="Courier"/>
              </a:rPr>
              <a:t>post.mean</a:t>
            </a:r>
            <a:r>
              <a:rPr lang="en-US" sz="1400" dirty="0" smtClean="0">
                <a:latin typeface="Courier"/>
                <a:cs typeface="Courier"/>
              </a:rPr>
              <a:t> l-95% CI u-95% CI </a:t>
            </a:r>
            <a:r>
              <a:rPr lang="en-US" sz="1400" dirty="0" err="1" smtClean="0">
                <a:latin typeface="Courier"/>
                <a:cs typeface="Courier"/>
              </a:rPr>
              <a:t>eff.samp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 err="1" smtClean="0">
                <a:latin typeface="Courier"/>
                <a:cs typeface="Courier"/>
              </a:rPr>
              <a:t>pMCMC</a:t>
            </a:r>
            <a:r>
              <a:rPr lang="en-US" sz="1400" dirty="0" smtClean="0">
                <a:latin typeface="Courier"/>
                <a:cs typeface="Courier"/>
              </a:rPr>
              <a:t>   </a:t>
            </a: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(Intercept)   0.17066  0.04011  0.29359     1000 0.008 **</a:t>
            </a: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---</a:t>
            </a:r>
          </a:p>
          <a:p>
            <a:pPr>
              <a:buNone/>
            </a:pPr>
            <a:r>
              <a:rPr lang="en-US" sz="1400" dirty="0" err="1" smtClean="0">
                <a:latin typeface="Courier"/>
                <a:cs typeface="Courier"/>
              </a:rPr>
              <a:t>Signif</a:t>
            </a:r>
            <a:r>
              <a:rPr lang="en-US" sz="1400" dirty="0" smtClean="0">
                <a:latin typeface="Courier"/>
                <a:cs typeface="Courier"/>
              </a:rPr>
              <a:t>. codes:  0 ‘***’ 0.001 ‘**’ 0.01 ‘*’ 0.05 ‘.’ 0.1 ‘ ’ 1</a:t>
            </a:r>
          </a:p>
          <a:p>
            <a:pPr>
              <a:buNone/>
            </a:pPr>
            <a:r>
              <a:rPr lang="en-US" sz="1400" dirty="0" smtClean="0">
                <a:latin typeface="Courier"/>
                <a:cs typeface="Courier"/>
              </a:rPr>
              <a:t> </a:t>
            </a:r>
            <a:endParaRPr lang="en-US" sz="14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 Bad Chain Looks Likes</a:t>
            </a:r>
            <a:br>
              <a:rPr lang="en-US" dirty="0" smtClean="0"/>
            </a:br>
            <a:r>
              <a:rPr lang="en-US" dirty="0" smtClean="0"/>
              <a:t>(no study variances included)</a:t>
            </a:r>
            <a:endParaRPr lang="en-US" dirty="0"/>
          </a:p>
        </p:txBody>
      </p:sp>
      <p:pic>
        <p:nvPicPr>
          <p:cNvPr id="4" name="Picture 3" descr="Screen Shot 2014-04-08 at 11.35.53 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7825"/>
            <a:ext cx="9144000" cy="5210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Chains to Diagnose 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marine_mcmc_1 &lt;- </a:t>
            </a:r>
            <a:r>
              <a:rPr lang="en-US" dirty="0" err="1" smtClean="0">
                <a:latin typeface="Courier"/>
                <a:cs typeface="Courier"/>
              </a:rPr>
              <a:t>MCMCglmm(LR</a:t>
            </a:r>
            <a:r>
              <a:rPr lang="en-US" dirty="0" smtClean="0">
                <a:latin typeface="Courier"/>
                <a:cs typeface="Courier"/>
              </a:rPr>
              <a:t> ~ 1, random = ~ Study, </a:t>
            </a:r>
            <a:r>
              <a:rPr lang="en-US" dirty="0" err="1" smtClean="0">
                <a:latin typeface="Courier"/>
                <a:cs typeface="Courier"/>
              </a:rPr>
              <a:t>mev</a:t>
            </a:r>
            <a:r>
              <a:rPr lang="en-US" dirty="0" smtClean="0">
                <a:latin typeface="Courier"/>
                <a:cs typeface="Courier"/>
              </a:rPr>
              <a:t>= </a:t>
            </a:r>
            <a:r>
              <a:rPr lang="en-US" dirty="0" err="1" smtClean="0">
                <a:latin typeface="Courier"/>
                <a:cs typeface="Courier"/>
              </a:rPr>
              <a:t>marine$VLR</a:t>
            </a:r>
            <a:r>
              <a:rPr lang="en-US" dirty="0" smtClean="0">
                <a:latin typeface="Courier"/>
                <a:cs typeface="Courier"/>
              </a:rPr>
              <a:t>, data=marine)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marine_mcmc_2 &lt;- </a:t>
            </a:r>
            <a:r>
              <a:rPr lang="en-US" dirty="0" err="1" smtClean="0">
                <a:latin typeface="Courier"/>
                <a:cs typeface="Courier"/>
              </a:rPr>
              <a:t>MCMCglmm(LR</a:t>
            </a:r>
            <a:r>
              <a:rPr lang="en-US" dirty="0" smtClean="0">
                <a:latin typeface="Courier"/>
                <a:cs typeface="Courier"/>
              </a:rPr>
              <a:t> ~ 1, random = ~ Study, </a:t>
            </a:r>
            <a:r>
              <a:rPr lang="en-US" dirty="0" err="1" smtClean="0">
                <a:latin typeface="Courier"/>
                <a:cs typeface="Courier"/>
              </a:rPr>
              <a:t>mev</a:t>
            </a:r>
            <a:r>
              <a:rPr lang="en-US" dirty="0" smtClean="0">
                <a:latin typeface="Courier"/>
                <a:cs typeface="Courier"/>
              </a:rPr>
              <a:t>= </a:t>
            </a:r>
            <a:r>
              <a:rPr lang="en-US" dirty="0" err="1" smtClean="0">
                <a:latin typeface="Courier"/>
                <a:cs typeface="Courier"/>
              </a:rPr>
              <a:t>marine$VLR</a:t>
            </a:r>
            <a:r>
              <a:rPr lang="en-US" dirty="0" smtClean="0">
                <a:latin typeface="Courier"/>
                <a:cs typeface="Courier"/>
              </a:rPr>
              <a:t>, data=marine)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marine_mcmc_3 &lt;- </a:t>
            </a:r>
            <a:r>
              <a:rPr lang="en-US" dirty="0" err="1" smtClean="0">
                <a:latin typeface="Courier"/>
                <a:cs typeface="Courier"/>
              </a:rPr>
              <a:t>MCMCglmm(LR</a:t>
            </a:r>
            <a:r>
              <a:rPr lang="en-US" dirty="0" smtClean="0">
                <a:latin typeface="Courier"/>
                <a:cs typeface="Courier"/>
              </a:rPr>
              <a:t> ~ 1, random = ~ Study, </a:t>
            </a:r>
            <a:r>
              <a:rPr lang="en-US" dirty="0" err="1" smtClean="0">
                <a:latin typeface="Courier"/>
                <a:cs typeface="Courier"/>
              </a:rPr>
              <a:t>mev</a:t>
            </a:r>
            <a:r>
              <a:rPr lang="en-US" dirty="0" smtClean="0">
                <a:latin typeface="Courier"/>
                <a:cs typeface="Courier"/>
              </a:rPr>
              <a:t>= </a:t>
            </a:r>
            <a:r>
              <a:rPr lang="en-US" dirty="0" err="1" smtClean="0">
                <a:latin typeface="Courier"/>
                <a:cs typeface="Courier"/>
              </a:rPr>
              <a:t>marine$VLR</a:t>
            </a:r>
            <a:r>
              <a:rPr lang="en-US" dirty="0" smtClean="0">
                <a:latin typeface="Courier"/>
                <a:cs typeface="Courier"/>
              </a:rPr>
              <a:t>, data=marine)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Chains to Diagnose 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dirty="0" err="1" smtClean="0">
                <a:latin typeface="Courier"/>
                <a:cs typeface="Courier"/>
              </a:rPr>
              <a:t>chainList</a:t>
            </a:r>
            <a:r>
              <a:rPr lang="en-US" sz="2800" dirty="0" smtClean="0">
                <a:latin typeface="Courier"/>
                <a:cs typeface="Courier"/>
              </a:rPr>
              <a:t> &lt;- mcmc.list(marine_mcmc_1$Sol, marine_mcmc_2$Sol, marine_mcmc_3$Sol)</a:t>
            </a:r>
          </a:p>
          <a:p>
            <a:pPr>
              <a:buNone/>
            </a:pPr>
            <a:endParaRPr lang="en-US" sz="28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800" dirty="0" err="1" smtClean="0">
                <a:latin typeface="Courier"/>
                <a:cs typeface="Courier"/>
              </a:rPr>
              <a:t>chainList_vcv</a:t>
            </a:r>
            <a:r>
              <a:rPr lang="en-US" sz="2800" dirty="0" smtClean="0">
                <a:latin typeface="Courier"/>
                <a:cs typeface="Courier"/>
              </a:rPr>
              <a:t> &lt;- mcmc.list(marine_mcmc_1$VCV[,-2], marine_mcmc_2$VCV[,-2], marine_mcmc_3$VCV[,-2])</a:t>
            </a:r>
          </a:p>
          <a:p>
            <a:pPr>
              <a:buNone/>
            </a:pPr>
            <a:endParaRPr lang="en-US" sz="280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Gelman</a:t>
            </a:r>
            <a:r>
              <a:rPr lang="en-US" dirty="0" smtClean="0"/>
              <a:t>-Rubin Diagnostics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304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&gt; </a:t>
            </a:r>
            <a:r>
              <a:rPr lang="en-US" dirty="0" err="1" smtClean="0">
                <a:latin typeface="Courier"/>
                <a:cs typeface="Courier"/>
              </a:rPr>
              <a:t>gelman.diag(chainList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Potential scale reduction factors: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          Point est. Upper C.I.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(Intercept)          1          1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&gt; </a:t>
            </a:r>
            <a:r>
              <a:rPr lang="en-US" dirty="0" err="1" smtClean="0">
                <a:latin typeface="Courier"/>
                <a:cs typeface="Courier"/>
              </a:rPr>
              <a:t>gelman.diag(chainList_vcv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Potential scale reduction factors: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     Point est. Upper C.I.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Study          1       1.01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units          1       1.01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Multivariate </a:t>
            </a:r>
            <a:r>
              <a:rPr lang="en-US" dirty="0" err="1" smtClean="0">
                <a:latin typeface="Courier"/>
                <a:cs typeface="Courier"/>
              </a:rPr>
              <a:t>psrf</a:t>
            </a: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1.01</a:t>
            </a:r>
          </a:p>
          <a:p>
            <a:pPr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Chains Shows Convergence</a:t>
            </a:r>
            <a:endParaRPr lang="en-US" dirty="0"/>
          </a:p>
        </p:txBody>
      </p:sp>
      <p:pic>
        <p:nvPicPr>
          <p:cNvPr id="4" name="Picture 3" descr="Screen Shot 2014-04-08 at 11.36.16 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417638"/>
            <a:ext cx="9144001" cy="520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Chains Shows Convergence</a:t>
            </a:r>
            <a:endParaRPr lang="en-US" dirty="0"/>
          </a:p>
        </p:txBody>
      </p:sp>
      <p:pic>
        <p:nvPicPr>
          <p:cNvPr id="5" name="Picture 4" descr="Screen Shot 2014-04-08 at 11.36.25 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5311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4-08 at 9.34.39 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900411"/>
            <a:ext cx="9144001" cy="515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"/>
            <a:ext cx="8229600" cy="1143000"/>
          </a:xfrm>
        </p:spPr>
        <p:txBody>
          <a:bodyPr/>
          <a:lstStyle/>
          <a:p>
            <a:r>
              <a:rPr lang="en-US" dirty="0" smtClean="0"/>
              <a:t>BUGS links Model &amp;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0286"/>
            <a:ext cx="8229600" cy="55765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model{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for(i</a:t>
            </a:r>
            <a:r>
              <a:rPr lang="en-US" dirty="0" smtClean="0"/>
              <a:t> in 1:N){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isigma[i</a:t>
            </a:r>
            <a:r>
              <a:rPr lang="en-US" dirty="0" smtClean="0"/>
              <a:t>] &lt;- 1/sigma[i]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d[i</a:t>
            </a:r>
            <a:r>
              <a:rPr lang="en-US" dirty="0" smtClean="0"/>
              <a:t>] ~ </a:t>
            </a:r>
            <a:r>
              <a:rPr lang="en-US" dirty="0" err="1" smtClean="0"/>
              <a:t>dnorm(theta[i</a:t>
            </a:r>
            <a:r>
              <a:rPr lang="en-US" dirty="0" smtClean="0"/>
              <a:t>], </a:t>
            </a:r>
            <a:r>
              <a:rPr lang="en-US" dirty="0" err="1" smtClean="0"/>
              <a:t>isigma[i</a:t>
            </a:r>
            <a:r>
              <a:rPr lang="en-US" dirty="0" smtClean="0"/>
              <a:t>])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theta[i</a:t>
            </a:r>
            <a:r>
              <a:rPr lang="en-US" dirty="0" smtClean="0"/>
              <a:t>] ~ </a:t>
            </a:r>
            <a:r>
              <a:rPr lang="en-US" dirty="0" err="1" smtClean="0"/>
              <a:t>dnorm(mu</a:t>
            </a:r>
            <a:r>
              <a:rPr lang="en-US" dirty="0" smtClean="0"/>
              <a:t>, </a:t>
            </a:r>
            <a:r>
              <a:rPr lang="en-US" dirty="0" err="1" smtClean="0"/>
              <a:t>itau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#priors</a:t>
            </a:r>
          </a:p>
          <a:p>
            <a:pPr>
              <a:buNone/>
            </a:pPr>
            <a:r>
              <a:rPr lang="en-US" dirty="0" smtClean="0"/>
              <a:t>mu ~ dnorm(0, 1e-06)</a:t>
            </a:r>
          </a:p>
          <a:p>
            <a:pPr>
              <a:buNone/>
            </a:pPr>
            <a:r>
              <a:rPr lang="en-US" dirty="0" smtClean="0"/>
              <a:t>tau ~ dunif(0,1000)</a:t>
            </a:r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 err="1" smtClean="0"/>
              <a:t>tau</a:t>
            </a:r>
            <a:r>
              <a:rPr lang="en-US" dirty="0" smtClean="0"/>
              <a:t> &lt;- 1/tau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6"/>
            <a:ext cx="8229600" cy="1143000"/>
          </a:xfrm>
        </p:spPr>
        <p:txBody>
          <a:bodyPr/>
          <a:lstStyle/>
          <a:p>
            <a:r>
              <a:rPr lang="en-US" dirty="0" smtClean="0"/>
              <a:t>Hierarchical Model in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0286"/>
            <a:ext cx="8229600" cy="570771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model{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for(i</a:t>
            </a:r>
            <a:r>
              <a:rPr lang="en-US" dirty="0" smtClean="0"/>
              <a:t> in 1:N){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isigma[i</a:t>
            </a:r>
            <a:r>
              <a:rPr lang="en-US" dirty="0" smtClean="0"/>
              <a:t>] &lt;- 1/sigma[i]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d[i</a:t>
            </a:r>
            <a:r>
              <a:rPr lang="en-US" dirty="0" smtClean="0"/>
              <a:t>] ~ </a:t>
            </a:r>
            <a:r>
              <a:rPr lang="en-US" dirty="0" err="1" smtClean="0"/>
              <a:t>dnorm(phi[i</a:t>
            </a:r>
            <a:r>
              <a:rPr lang="en-US" dirty="0" smtClean="0"/>
              <a:t>], </a:t>
            </a:r>
            <a:r>
              <a:rPr lang="en-US" dirty="0" err="1" smtClean="0"/>
              <a:t>isigma[i</a:t>
            </a:r>
            <a:r>
              <a:rPr lang="en-US" dirty="0" smtClean="0"/>
              <a:t>])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phi[i</a:t>
            </a:r>
            <a:r>
              <a:rPr lang="en-US" dirty="0" smtClean="0"/>
              <a:t>] ~ </a:t>
            </a:r>
            <a:r>
              <a:rPr lang="en-US" dirty="0" err="1" smtClean="0"/>
              <a:t>dnorm(theta[Study[i</a:t>
            </a:r>
            <a:r>
              <a:rPr lang="en-US" dirty="0" smtClean="0"/>
              <a:t>]</a:t>
            </a:r>
            <a:r>
              <a:rPr lang="en-US" dirty="0" smtClean="0"/>
              <a:t>]</a:t>
            </a:r>
            <a:r>
              <a:rPr lang="en-US" dirty="0" smtClean="0"/>
              <a:t>, </a:t>
            </a:r>
            <a:r>
              <a:rPr lang="en-US" dirty="0" err="1" smtClean="0"/>
              <a:t>iomega[Study[i</a:t>
            </a:r>
            <a:r>
              <a:rPr lang="en-US" dirty="0" smtClean="0"/>
              <a:t>]])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for(j</a:t>
            </a:r>
            <a:r>
              <a:rPr lang="en-US" dirty="0" smtClean="0"/>
              <a:t> in 1:K){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theta[j</a:t>
            </a:r>
            <a:r>
              <a:rPr lang="en-US" dirty="0" smtClean="0"/>
              <a:t>] ~ </a:t>
            </a:r>
            <a:r>
              <a:rPr lang="en-US" dirty="0" err="1" smtClean="0"/>
              <a:t>dnorm(mu</a:t>
            </a:r>
            <a:r>
              <a:rPr lang="en-US" dirty="0" smtClean="0"/>
              <a:t>, </a:t>
            </a:r>
            <a:r>
              <a:rPr lang="en-US" dirty="0" err="1" smtClean="0"/>
              <a:t>itau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#priors</a:t>
            </a:r>
          </a:p>
          <a:p>
            <a:pPr>
              <a:buNone/>
            </a:pPr>
            <a:r>
              <a:rPr lang="en-US" dirty="0" smtClean="0"/>
              <a:t>mu ~ dnorm(0, 1e-06)</a:t>
            </a:r>
          </a:p>
          <a:p>
            <a:pPr>
              <a:buNone/>
            </a:pPr>
            <a:r>
              <a:rPr lang="en-US" dirty="0" smtClean="0"/>
              <a:t>tau ~ dunif(0,1000)</a:t>
            </a:r>
          </a:p>
          <a:p>
            <a:pPr>
              <a:buNone/>
            </a:pPr>
            <a:r>
              <a:rPr lang="en-US" dirty="0" err="1"/>
              <a:t>i</a:t>
            </a:r>
            <a:r>
              <a:rPr lang="en-US" dirty="0" err="1" smtClean="0"/>
              <a:t>tau</a:t>
            </a:r>
            <a:r>
              <a:rPr lang="en-US" dirty="0" smtClean="0"/>
              <a:t> &lt;- 1/tau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850" y="1895670"/>
            <a:ext cx="8969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Avenir Book"/>
                <a:cs typeface="Avenir Book"/>
              </a:rPr>
              <a:t>Whoah</a:t>
            </a:r>
            <a:r>
              <a:rPr lang="en-US" sz="5400" dirty="0" smtClean="0">
                <a:latin typeface="Avenir Book"/>
                <a:cs typeface="Avenir Book"/>
              </a:rPr>
              <a:t>! What about R?</a:t>
            </a:r>
            <a:endParaRPr lang="en-US" sz="5400" dirty="0">
              <a:latin typeface="Avenir Book"/>
              <a:cs typeface="Avenir 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MCMCglmm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800"/>
              </a:spcAft>
            </a:pPr>
            <a:r>
              <a:rPr lang="en-US" dirty="0" err="1" smtClean="0"/>
              <a:t>MCMCglmm</a:t>
            </a:r>
            <a:r>
              <a:rPr lang="en-US" dirty="0" smtClean="0"/>
              <a:t> library</a:t>
            </a:r>
          </a:p>
          <a:p>
            <a:pPr>
              <a:spcAft>
                <a:spcPts val="4800"/>
              </a:spcAft>
            </a:pPr>
            <a:r>
              <a:rPr lang="en-US" dirty="0" smtClean="0"/>
              <a:t>coda library for looking at MCMC chains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</a:t>
            </a:r>
            <a:r>
              <a:rPr lang="en-US" dirty="0" err="1" smtClean="0"/>
              <a:t>MCMCglmm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264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>
                <a:latin typeface="Courier"/>
                <a:cs typeface="Courier"/>
              </a:rPr>
              <a:t>marine_mcmc</a:t>
            </a:r>
            <a:r>
              <a:rPr lang="en-US" dirty="0" smtClean="0">
                <a:latin typeface="Courier"/>
                <a:cs typeface="Courier"/>
              </a:rPr>
              <a:t> &lt;- 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				</a:t>
            </a:r>
            <a:r>
              <a:rPr lang="en-US" dirty="0" err="1" smtClean="0">
                <a:latin typeface="Courier"/>
                <a:cs typeface="Courier"/>
              </a:rPr>
              <a:t>MCMCglmm(LR</a:t>
            </a:r>
            <a:r>
              <a:rPr lang="en-US" dirty="0" smtClean="0">
                <a:latin typeface="Courier"/>
                <a:cs typeface="Courier"/>
              </a:rPr>
              <a:t> ~ 1, </a:t>
            </a:r>
          </a:p>
          <a:p>
            <a:pPr>
              <a:buNone/>
            </a:pPr>
            <a:endParaRPr lang="en-US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				random = ~ Study,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				</a:t>
            </a:r>
            <a:r>
              <a:rPr lang="en-US" dirty="0" err="1" smtClean="0">
                <a:latin typeface="Courier"/>
                <a:cs typeface="Courier"/>
              </a:rPr>
              <a:t>mev</a:t>
            </a:r>
            <a:r>
              <a:rPr lang="en-US" dirty="0" smtClean="0">
                <a:latin typeface="Courier"/>
                <a:cs typeface="Courier"/>
              </a:rPr>
              <a:t>= </a:t>
            </a:r>
            <a:r>
              <a:rPr lang="en-US" dirty="0" err="1" smtClean="0">
                <a:latin typeface="Courier"/>
                <a:cs typeface="Courier"/>
              </a:rPr>
              <a:t>marine$VLR</a:t>
            </a:r>
            <a:r>
              <a:rPr lang="en-US" dirty="0" smtClean="0">
                <a:latin typeface="Courier"/>
                <a:cs typeface="Courier"/>
              </a:rPr>
              <a:t>,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ourier"/>
                <a:cs typeface="Courier"/>
              </a:rPr>
              <a:t>				data=marine)</a:t>
            </a:r>
          </a:p>
          <a:p>
            <a:pPr>
              <a:buNone/>
            </a:pPr>
            <a:endParaRPr lang="en-US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of Intercepts… (from plot)</a:t>
            </a:r>
            <a:endParaRPr lang="en-US" dirty="0"/>
          </a:p>
        </p:txBody>
      </p:sp>
      <p:pic>
        <p:nvPicPr>
          <p:cNvPr id="4" name="Picture 3" descr="Screen Shot 2014-04-08 at 11.35.17 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7638"/>
            <a:ext cx="9144000" cy="5264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 Components</a:t>
            </a:r>
            <a:endParaRPr lang="en-US" dirty="0"/>
          </a:p>
        </p:txBody>
      </p:sp>
      <p:pic>
        <p:nvPicPr>
          <p:cNvPr id="4" name="Picture 3" descr="Screen Shot 2014-04-08 at 11.35.33 P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9725"/>
            <a:ext cx="9144001" cy="5248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704</Words>
  <Application>Microsoft Macintosh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BUGS links Model &amp; Code</vt:lpstr>
      <vt:lpstr>Hierarchical Model in BUGS</vt:lpstr>
      <vt:lpstr>Slide 5</vt:lpstr>
      <vt:lpstr>MCMCglmm</vt:lpstr>
      <vt:lpstr>The basic MCMCglmm</vt:lpstr>
      <vt:lpstr>Chain of Intercepts… (from plot)</vt:lpstr>
      <vt:lpstr>Variance Components</vt:lpstr>
      <vt:lpstr>Priors…</vt:lpstr>
      <vt:lpstr>Summary with Credible Intervals</vt:lpstr>
      <vt:lpstr>What a Bad Chain Looks Likes (no study variances included)</vt:lpstr>
      <vt:lpstr>Multiple Chains to Diagnose Convergence</vt:lpstr>
      <vt:lpstr>Multiple Chains to Diagnose Convergence</vt:lpstr>
      <vt:lpstr>Gelman-Rubin Diagnostics</vt:lpstr>
      <vt:lpstr>Plotting Chains Shows Convergence</vt:lpstr>
      <vt:lpstr>Plotting Chains Shows Convergence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Jarrett Byrnes</dc:creator>
  <cp:lastModifiedBy>Jarrett Byrnes</cp:lastModifiedBy>
  <cp:revision>1</cp:revision>
  <dcterms:created xsi:type="dcterms:W3CDTF">2014-04-09T01:31:11Z</dcterms:created>
  <dcterms:modified xsi:type="dcterms:W3CDTF">2014-04-09T03:42:30Z</dcterms:modified>
</cp:coreProperties>
</file>