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73" r:id="rId8"/>
    <p:sldId id="266" r:id="rId9"/>
    <p:sldId id="263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51E4D-2FFD-4916-BFC6-3CC31E1A13BC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03887-A459-4A39-B061-BAF1F52DED1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of </a:t>
            </a:r>
            <a:r>
              <a:rPr lang="en-IN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missin</a:t>
            </a:r>
            <a:r>
              <a:rPr lang="en-I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into Coefficient of variation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3887-A459-4A39-B061-BAF1F52DED1D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of </a:t>
            </a:r>
            <a:r>
              <a:rPr lang="en-US" dirty="0" err="1" smtClean="0"/>
              <a:t>sd</a:t>
            </a:r>
            <a:r>
              <a:rPr lang="en-US" dirty="0" smtClean="0"/>
              <a:t> divided by no of studies = </a:t>
            </a:r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smtClean="0"/>
              <a:t>sd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3887-A459-4A39-B061-BAF1F52DED1D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Resampling</a:t>
            </a:r>
            <a:r>
              <a:rPr lang="en-US" dirty="0" smtClean="0"/>
              <a:t> method to get measures</a:t>
            </a:r>
            <a:r>
              <a:rPr lang="en-US" baseline="0" dirty="0" smtClean="0"/>
              <a:t> of accuracy(SD, CI) to </a:t>
            </a:r>
            <a:r>
              <a:rPr lang="en-US" dirty="0" smtClean="0"/>
              <a:t>sample estimates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3887-A459-4A39-B061-BAF1F52DED1D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18FB-A038-4CA2-B90B-1CC983530394}" type="datetimeFigureOut">
              <a:rPr lang="en-IN" smtClean="0"/>
              <a:pPr/>
              <a:t>05-03-2014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BC32-14A4-405C-95EB-5C11256A9B7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 to Handling Missing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ontacting researchers</a:t>
            </a:r>
          </a:p>
          <a:p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Algebraic recalculations, conversions and approximations</a:t>
            </a:r>
          </a:p>
          <a:p>
            <a:endParaRPr lang="en-US" dirty="0" smtClean="0"/>
          </a:p>
          <a:p>
            <a:r>
              <a:rPr lang="en-US" dirty="0" smtClean="0"/>
              <a:t>Imputation method (substituting missing data)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multiple imputations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Variability is explicitly modeled therefore do no treat imputed value as true observation</a:t>
            </a:r>
          </a:p>
          <a:p>
            <a:r>
              <a:rPr lang="en-US" dirty="0" smtClean="0"/>
              <a:t>e.g.                           Does not account for error </a:t>
            </a:r>
          </a:p>
          <a:p>
            <a:pPr>
              <a:buNone/>
            </a:pPr>
            <a:r>
              <a:rPr lang="en-US" dirty="0" smtClean="0"/>
              <a:t>associated with α or β.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5010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63691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s</a:t>
            </a:r>
            <a:r>
              <a:rPr lang="en-US" sz="3600" baseline="-25000" dirty="0" err="1"/>
              <a:t>j</a:t>
            </a:r>
            <a:r>
              <a:rPr lang="en-US" sz="3600" baseline="-25000" dirty="0"/>
              <a:t>=</a:t>
            </a:r>
            <a:r>
              <a:rPr lang="en-US" sz="3600" dirty="0" err="1"/>
              <a:t>α+β</a:t>
            </a:r>
            <a:r>
              <a:rPr lang="en-US" sz="3600" dirty="0"/>
              <a:t>(</a:t>
            </a:r>
            <a:r>
              <a:rPr lang="en-US" sz="3600" dirty="0" err="1"/>
              <a:t>n</a:t>
            </a:r>
            <a:r>
              <a:rPr lang="en-US" sz="3600" baseline="-25000" dirty="0" err="1"/>
              <a:t>j</a:t>
            </a:r>
            <a:r>
              <a:rPr lang="en-US" sz="3600" dirty="0"/>
              <a:t>)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255619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~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r>
              <a:rPr lang="en-US" dirty="0" smtClean="0"/>
              <a:t>Methods: Multiple imputations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Various methods: use maximum likelihood or Bayesian models.</a:t>
            </a:r>
          </a:p>
          <a:p>
            <a:r>
              <a:rPr lang="en-US" dirty="0" smtClean="0"/>
              <a:t>Requires specialized software</a:t>
            </a:r>
          </a:p>
          <a:p>
            <a:r>
              <a:rPr lang="en-US" dirty="0" smtClean="0"/>
              <a:t>e.g. </a:t>
            </a:r>
            <a:r>
              <a:rPr lang="en-US" b="1" dirty="0" smtClean="0"/>
              <a:t>Hot </a:t>
            </a:r>
            <a:r>
              <a:rPr lang="en-US" b="1" dirty="0"/>
              <a:t>D</a:t>
            </a:r>
            <a:r>
              <a:rPr lang="en-US" b="1" dirty="0" smtClean="0"/>
              <a:t>eck</a:t>
            </a:r>
            <a:r>
              <a:rPr lang="en-US" dirty="0" smtClean="0"/>
              <a:t>- To calculate pooled s but several SD values missing</a:t>
            </a:r>
          </a:p>
          <a:p>
            <a:pPr>
              <a:buFontTx/>
              <a:buChar char="-"/>
            </a:pPr>
            <a:r>
              <a:rPr lang="en-US" dirty="0" smtClean="0"/>
              <a:t>Random sample of s drawn </a:t>
            </a:r>
            <a:r>
              <a:rPr lang="en-US" b="1" u="sng" dirty="0" smtClean="0"/>
              <a:t>with replacement</a:t>
            </a:r>
          </a:p>
          <a:p>
            <a:pPr>
              <a:buNone/>
            </a:pPr>
            <a:r>
              <a:rPr lang="en-US" dirty="0" smtClean="0"/>
              <a:t>                             possible s</a:t>
            </a:r>
          </a:p>
          <a:p>
            <a:pPr>
              <a:buFontTx/>
              <a:buChar char="-"/>
            </a:pPr>
            <a:r>
              <a:rPr lang="en-US" dirty="0" smtClean="0"/>
              <a:t>Process repeated</a:t>
            </a:r>
            <a:r>
              <a:rPr lang="en-US" b="1" u="sng" dirty="0" smtClean="0"/>
              <a:t> with replacement </a:t>
            </a:r>
            <a:r>
              <a:rPr lang="en-US" dirty="0" smtClean="0"/>
              <a:t>from possible s</a:t>
            </a:r>
          </a:p>
          <a:p>
            <a:pPr>
              <a:buFontTx/>
              <a:buChar char="-"/>
            </a:pPr>
            <a:r>
              <a:rPr lang="en-US" dirty="0" smtClean="0"/>
              <a:t>Repeat till we get “m” number of complete data sets</a:t>
            </a:r>
          </a:p>
          <a:p>
            <a:pPr>
              <a:buFontTx/>
              <a:buChar char="-"/>
            </a:pPr>
            <a:endParaRPr lang="en-US" b="1" u="sng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899592" y="4005064"/>
            <a:ext cx="2088232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Methods: Hot deck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calculate effect size= δ                for each(m) data</a:t>
            </a:r>
          </a:p>
          <a:p>
            <a:pPr>
              <a:buNone/>
            </a:pPr>
            <a:r>
              <a:rPr lang="en-US" dirty="0" smtClean="0"/>
              <a:t>Calculate variance = Ϭ</a:t>
            </a:r>
            <a:r>
              <a:rPr lang="en-US" baseline="30000" dirty="0" smtClean="0"/>
              <a:t>2 </a:t>
            </a:r>
            <a:r>
              <a:rPr lang="en-US" dirty="0" smtClean="0"/>
              <a:t>(</a:t>
            </a:r>
            <a:r>
              <a:rPr lang="en-US" dirty="0" err="1" smtClean="0"/>
              <a:t>δ</a:t>
            </a:r>
            <a:r>
              <a:rPr lang="en-US" baseline="-25000" dirty="0" err="1" smtClean="0"/>
              <a:t>l</a:t>
            </a:r>
            <a:r>
              <a:rPr lang="en-US" dirty="0" smtClean="0"/>
              <a:t>)                  set</a:t>
            </a:r>
            <a:endParaRPr lang="en-IN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δ </a:t>
            </a:r>
            <a:r>
              <a:rPr lang="en-IN" dirty="0"/>
              <a:t>= </a:t>
            </a:r>
            <a:r>
              <a:rPr lang="en-US" dirty="0" err="1"/>
              <a:t>Ʃ</a:t>
            </a:r>
            <a:r>
              <a:rPr lang="en-US" baseline="-25000" dirty="0" err="1"/>
              <a:t>l</a:t>
            </a:r>
            <a:r>
              <a:rPr lang="en-US" baseline="30000" dirty="0" err="1"/>
              <a:t>m</a:t>
            </a:r>
            <a:r>
              <a:rPr lang="en-US" baseline="30000" dirty="0" smtClean="0"/>
              <a:t> </a:t>
            </a:r>
            <a:r>
              <a:rPr lang="en-US" dirty="0"/>
              <a:t>= 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 smtClean="0"/>
              <a:t>δ</a:t>
            </a:r>
            <a:r>
              <a:rPr lang="en-US" baseline="-25000" dirty="0" err="1" smtClean="0"/>
              <a:t>l</a:t>
            </a:r>
            <a:r>
              <a:rPr lang="en-US" baseline="-25000" dirty="0" smtClean="0"/>
              <a:t>       </a:t>
            </a:r>
            <a:br>
              <a:rPr lang="en-US" baseline="-25000" dirty="0" smtClean="0"/>
            </a:br>
            <a:endParaRPr lang="en-IN" dirty="0"/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548680"/>
            <a:ext cx="46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</a:t>
            </a: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124744"/>
            <a:ext cx="395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</a:t>
            </a:r>
            <a:endParaRPr lang="en-I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2204864"/>
            <a:ext cx="17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628800"/>
            <a:ext cx="457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.</a:t>
            </a:r>
            <a:endParaRPr lang="en-IN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270892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___</a:t>
            </a:r>
            <a:endParaRPr lang="en-I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299695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IN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32048" y="3789040"/>
            <a:ext cx="8748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Variance= </a:t>
            </a:r>
            <a:br>
              <a:rPr lang="en-US" sz="3200" dirty="0" smtClean="0"/>
            </a:br>
            <a:r>
              <a:rPr lang="en-US" sz="3200" dirty="0" smtClean="0"/>
              <a:t>Ϭ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(δ</a:t>
            </a:r>
            <a:r>
              <a:rPr lang="en-US" sz="3200" dirty="0"/>
              <a:t>)=  </a:t>
            </a:r>
            <a:r>
              <a:rPr lang="en-US" sz="3200" dirty="0" err="1"/>
              <a:t>Ʃ</a:t>
            </a:r>
            <a:r>
              <a:rPr lang="en-US" sz="3200" baseline="-25000" dirty="0" err="1"/>
              <a:t>l</a:t>
            </a:r>
            <a:r>
              <a:rPr lang="en-US" sz="3200" baseline="30000" dirty="0" err="1"/>
              <a:t>m</a:t>
            </a:r>
            <a:r>
              <a:rPr lang="en-US" sz="3200" baseline="30000" dirty="0"/>
              <a:t> </a:t>
            </a:r>
            <a:r>
              <a:rPr lang="en-US" sz="3200" dirty="0"/>
              <a:t>= </a:t>
            </a:r>
            <a:r>
              <a:rPr lang="en-US" sz="3200" baseline="-25000" dirty="0"/>
              <a:t>1</a:t>
            </a:r>
            <a:r>
              <a:rPr lang="en-US" sz="3200" dirty="0"/>
              <a:t> Ϭ</a:t>
            </a:r>
            <a:r>
              <a:rPr lang="en-US" sz="3200" baseline="30000" dirty="0"/>
              <a:t>2</a:t>
            </a:r>
            <a:r>
              <a:rPr lang="en-US" sz="3200" dirty="0"/>
              <a:t>(</a:t>
            </a:r>
            <a:r>
              <a:rPr lang="en-US" sz="3200" dirty="0" err="1"/>
              <a:t>δ</a:t>
            </a:r>
            <a:r>
              <a:rPr lang="en-US" sz="3200" baseline="-25000" dirty="0" err="1"/>
              <a:t>l</a:t>
            </a:r>
            <a:r>
              <a:rPr lang="en-US" sz="3200" dirty="0"/>
              <a:t>) + (</a:t>
            </a:r>
            <a:r>
              <a:rPr lang="en-US" sz="3200" dirty="0" smtClean="0"/>
              <a:t>1+1) </a:t>
            </a:r>
            <a:r>
              <a:rPr lang="en-US" sz="3200" dirty="0" err="1"/>
              <a:t>Ʃ</a:t>
            </a:r>
            <a:r>
              <a:rPr lang="en-US" sz="3200" baseline="-25000" dirty="0" err="1"/>
              <a:t>l</a:t>
            </a:r>
            <a:r>
              <a:rPr lang="en-US" sz="3200" baseline="30000" dirty="0" err="1"/>
              <a:t>m</a:t>
            </a:r>
            <a:r>
              <a:rPr lang="en-US" sz="3200" dirty="0"/>
              <a:t>= </a:t>
            </a:r>
            <a:r>
              <a:rPr lang="en-US" sz="3200" baseline="-25000" dirty="0"/>
              <a:t>1</a:t>
            </a:r>
            <a:r>
              <a:rPr lang="en-US" sz="3200" dirty="0"/>
              <a:t>(</a:t>
            </a:r>
            <a:r>
              <a:rPr lang="en-US" sz="3200" dirty="0" err="1"/>
              <a:t>δ</a:t>
            </a:r>
            <a:r>
              <a:rPr lang="en-US" sz="3200" baseline="-25000" dirty="0" err="1"/>
              <a:t>l</a:t>
            </a:r>
            <a:r>
              <a:rPr lang="en-US" sz="3200" dirty="0"/>
              <a:t> – </a:t>
            </a:r>
            <a:r>
              <a:rPr lang="en-US" sz="3200" dirty="0" smtClean="0"/>
              <a:t>δ)</a:t>
            </a:r>
            <a:r>
              <a:rPr lang="en-US" sz="3200" baseline="30000" dirty="0" smtClean="0"/>
              <a:t>2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47251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IN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436510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_________</a:t>
            </a:r>
            <a:endParaRPr lang="en-IN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7984" y="47251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IN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3651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</a:t>
            </a:r>
            <a:endParaRPr lang="en-IN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4048" y="436510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_________</a:t>
            </a:r>
            <a:endParaRPr lang="en-IN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479715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-1</a:t>
            </a:r>
            <a:endParaRPr lang="en-IN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971600" y="3278594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IN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3789040"/>
            <a:ext cx="32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084168" y="3861048"/>
            <a:ext cx="32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660232" y="3212976"/>
            <a:ext cx="7920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IN" sz="8800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2636912"/>
            <a:ext cx="514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Pooled effect size</a:t>
            </a:r>
            <a:endParaRPr lang="en-IN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07504" y="5229201"/>
            <a:ext cx="9036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Rubin and </a:t>
            </a:r>
            <a:r>
              <a:rPr lang="en-US" sz="3200" b="1" dirty="0" err="1" smtClean="0"/>
              <a:t>Schenker</a:t>
            </a:r>
            <a:r>
              <a:rPr lang="en-US" sz="3200" b="1" dirty="0" smtClean="0"/>
              <a:t> (1991)</a:t>
            </a:r>
            <a:br>
              <a:rPr lang="en-US" sz="3200" b="1" dirty="0" smtClean="0"/>
            </a:br>
            <a:r>
              <a:rPr lang="en-US" sz="3200" dirty="0" smtClean="0"/>
              <a:t>If 30% data missing-&gt;m= 3</a:t>
            </a:r>
          </a:p>
          <a:p>
            <a:r>
              <a:rPr lang="en-US" sz="3200" dirty="0" smtClean="0"/>
              <a:t>If 50% data missing-&gt;m= 5</a:t>
            </a:r>
            <a:endParaRPr lang="en-IN" sz="3200" dirty="0" smtClean="0"/>
          </a:p>
          <a:p>
            <a:endParaRPr lang="en-IN" sz="3200" dirty="0"/>
          </a:p>
        </p:txBody>
      </p:sp>
      <p:sp>
        <p:nvSpPr>
          <p:cNvPr id="25" name="Right Brace 24"/>
          <p:cNvSpPr/>
          <p:nvPr/>
        </p:nvSpPr>
        <p:spPr>
          <a:xfrm>
            <a:off x="5076056" y="1124744"/>
            <a:ext cx="720080" cy="1008112"/>
          </a:xfrm>
          <a:prstGeom prst="rightBrac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Non-parametric analyses and bootstrapping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/>
          <a:lstStyle/>
          <a:p>
            <a:r>
              <a:rPr lang="en-US" dirty="0" smtClean="0"/>
              <a:t>Alternative to Hedge’s d</a:t>
            </a:r>
          </a:p>
          <a:p>
            <a:r>
              <a:rPr lang="en-US" dirty="0" smtClean="0"/>
              <a:t>Using weighting scheme </a:t>
            </a:r>
          </a:p>
          <a:p>
            <a:r>
              <a:rPr lang="en-US" dirty="0" smtClean="0"/>
              <a:t>Does not require SD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log response ratio</a:t>
            </a:r>
          </a:p>
          <a:p>
            <a:pPr>
              <a:buNone/>
            </a:pPr>
            <a:r>
              <a:rPr lang="en-US" dirty="0" err="1" smtClean="0"/>
              <a:t>lnR</a:t>
            </a:r>
            <a:r>
              <a:rPr lang="en-US" dirty="0" smtClean="0"/>
              <a:t>= </a:t>
            </a:r>
            <a:r>
              <a:rPr lang="en-US" dirty="0" err="1" smtClean="0"/>
              <a:t>ln</a:t>
            </a:r>
            <a:r>
              <a:rPr lang="en-US" dirty="0" smtClean="0"/>
              <a:t>         </a:t>
            </a:r>
            <a:r>
              <a:rPr lang="en-US" dirty="0"/>
              <a:t>X</a:t>
            </a:r>
            <a:r>
              <a:rPr lang="en-US" baseline="-25000" dirty="0"/>
              <a:t>T</a:t>
            </a:r>
            <a:endParaRPr lang="en-IN" dirty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/>
              <a:t>X</a:t>
            </a:r>
            <a:r>
              <a:rPr lang="en-US" baseline="-25000" dirty="0"/>
              <a:t>C</a:t>
            </a:r>
            <a:endParaRPr lang="en-IN" dirty="0"/>
          </a:p>
          <a:p>
            <a:pPr>
              <a:buNone/>
            </a:pPr>
            <a:r>
              <a:rPr lang="en-US" dirty="0" smtClean="0"/>
              <a:t>If sample size available but no SD</a:t>
            </a:r>
          </a:p>
          <a:p>
            <a:pPr>
              <a:buNone/>
            </a:pPr>
            <a:r>
              <a:rPr lang="en-US" dirty="0" smtClean="0"/>
              <a:t>Ϭ</a:t>
            </a:r>
            <a:r>
              <a:rPr lang="en-US" baseline="30000" dirty="0" smtClean="0"/>
              <a:t>2</a:t>
            </a:r>
            <a:r>
              <a:rPr lang="en-US" dirty="0" smtClean="0"/>
              <a:t>=(</a:t>
            </a:r>
            <a:r>
              <a:rPr lang="en-US" dirty="0" err="1" smtClean="0"/>
              <a:t>lnR</a:t>
            </a:r>
            <a:r>
              <a:rPr lang="en-US" dirty="0" smtClean="0"/>
              <a:t>)= 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/>
              <a:t>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br>
              <a:rPr lang="en-US" baseline="-25000" dirty="0" smtClean="0"/>
            </a:br>
            <a:r>
              <a:rPr lang="en-US" baseline="-25000" dirty="0" smtClean="0"/>
              <a:t>	</a:t>
            </a:r>
            <a:r>
              <a:rPr lang="en-US" dirty="0" smtClean="0"/>
              <a:t>      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err="1" smtClean="0"/>
              <a:t>+n</a:t>
            </a:r>
            <a:r>
              <a:rPr lang="en-US" baseline="-25000" dirty="0" err="1" smtClean="0"/>
              <a:t>C</a:t>
            </a: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691680" y="3717032"/>
            <a:ext cx="576064" cy="1080120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2123728" y="3789040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___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2849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86104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  <p:sp>
        <p:nvSpPr>
          <p:cNvPr id="8" name="Right Brace 7"/>
          <p:cNvSpPr/>
          <p:nvPr/>
        </p:nvSpPr>
        <p:spPr>
          <a:xfrm>
            <a:off x="2771800" y="3717032"/>
            <a:ext cx="504056" cy="1080120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923928" y="3645024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T= treatment</a:t>
            </a:r>
            <a:br>
              <a:rPr lang="en-US" sz="2800" dirty="0" smtClean="0"/>
            </a:br>
            <a:r>
              <a:rPr lang="en-US" sz="2800" dirty="0" smtClean="0"/>
              <a:t>C= control</a:t>
            </a:r>
            <a:endParaRPr lang="en-I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551723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___</a:t>
            </a:r>
            <a:endParaRPr lang="en-IN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5520134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Inverse of a simplified estimate of variance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Effects of Imputation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r>
              <a:rPr lang="en-US" dirty="0" smtClean="0"/>
              <a:t>No standardized method for imputation-&gt; bias</a:t>
            </a:r>
          </a:p>
          <a:p>
            <a:pPr>
              <a:buNone/>
            </a:pPr>
            <a:r>
              <a:rPr lang="en-US" dirty="0" smtClean="0"/>
              <a:t>Rubin and </a:t>
            </a:r>
            <a:r>
              <a:rPr lang="en-US" dirty="0" err="1" smtClean="0"/>
              <a:t>Schenker</a:t>
            </a:r>
            <a:r>
              <a:rPr lang="en-US" dirty="0" smtClean="0"/>
              <a:t> (1991) e.g.</a:t>
            </a:r>
            <a:endParaRPr lang="en-US" dirty="0"/>
          </a:p>
          <a:p>
            <a:r>
              <a:rPr lang="en-US" dirty="0" smtClean="0"/>
              <a:t>Appropriateness of imputed data can be evaluated using a sensitivity analysis</a:t>
            </a:r>
          </a:p>
          <a:p>
            <a:r>
              <a:rPr lang="en-US" b="1" dirty="0" smtClean="0"/>
              <a:t>Benefits despite potential bias</a:t>
            </a:r>
          </a:p>
          <a:p>
            <a:pPr>
              <a:buFontTx/>
              <a:buChar char="-"/>
            </a:pPr>
            <a:r>
              <a:rPr lang="en-US" dirty="0" smtClean="0"/>
              <a:t>Improved variance estimate (i.e. smaller CI) over exclusion</a:t>
            </a:r>
          </a:p>
          <a:p>
            <a:pPr>
              <a:buFontTx/>
              <a:buChar char="-"/>
            </a:pPr>
            <a:r>
              <a:rPr lang="en-US" dirty="0" smtClean="0"/>
              <a:t>May potentially improve representation of null studies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Imputation Method	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3762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When recalculations not possible</a:t>
            </a:r>
          </a:p>
          <a:p>
            <a:pPr>
              <a:buNone/>
            </a:pPr>
            <a:r>
              <a:rPr lang="en-US" dirty="0" smtClean="0"/>
              <a:t>-e.g. no standard deviation for a study</a:t>
            </a:r>
          </a:p>
          <a:p>
            <a:pPr>
              <a:buFontTx/>
              <a:buChar char="-"/>
            </a:pPr>
            <a:r>
              <a:rPr lang="en-US" dirty="0" smtClean="0"/>
              <a:t>Use available data from other studies or other meta-analysis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4797152"/>
            <a:ext cx="302433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Within study imputation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4725144"/>
            <a:ext cx="35283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 Multiple imputations</a:t>
            </a:r>
          </a:p>
          <a:p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771800" y="3933056"/>
            <a:ext cx="792088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92080" y="3933056"/>
            <a:ext cx="1008112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67544" y="350100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Imputation Method	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Within-study imputation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Standard deviation (SD) for missing data from study j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386104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=Mean from study with missing SD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494116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=Summation of all known SD from different studies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558924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=Summation of means from different studies other than j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3528" y="126876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Method 1.</a:t>
            </a:r>
            <a:br>
              <a:rPr lang="en-US" sz="3200" b="1" u="sng" dirty="0" smtClean="0"/>
            </a:br>
            <a:r>
              <a:rPr lang="en-US" sz="2400" dirty="0" smtClean="0"/>
              <a:t>(Means)</a:t>
            </a:r>
            <a:endParaRPr lang="en-IN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299695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SD</a:t>
            </a:r>
            <a:r>
              <a:rPr lang="en-US" sz="3200" baseline="-25000" dirty="0" err="1"/>
              <a:t>j</a:t>
            </a:r>
            <a:endParaRPr lang="en-IN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2708920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~</a:t>
            </a:r>
            <a:endParaRPr lang="en-IN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38610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X</a:t>
            </a:r>
            <a:r>
              <a:rPr lang="en-US" sz="3200" baseline="-25000" dirty="0" err="1"/>
              <a:t>j</a:t>
            </a:r>
            <a:endParaRPr lang="en-IN" sz="3200" dirty="0"/>
          </a:p>
        </p:txBody>
      </p:sp>
      <p:sp>
        <p:nvSpPr>
          <p:cNvPr id="18" name="TextBox 17"/>
          <p:cNvSpPr txBox="1"/>
          <p:nvPr/>
        </p:nvSpPr>
        <p:spPr>
          <a:xfrm flipV="1">
            <a:off x="323528" y="3717032"/>
            <a:ext cx="49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_</a:t>
            </a:r>
            <a:endParaRPr lang="en-IN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79715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Ʃ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 </a:t>
            </a:r>
            <a:r>
              <a:rPr lang="en-US" sz="3200" dirty="0" err="1" smtClean="0"/>
              <a:t>SD</a:t>
            </a:r>
            <a:r>
              <a:rPr lang="en-US" sz="3200" baseline="-25000" dirty="0" err="1" smtClean="0"/>
              <a:t>i</a:t>
            </a:r>
            <a:endParaRPr lang="en-IN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66124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</a:t>
            </a:r>
            <a:r>
              <a:rPr lang="en-US" sz="3200" dirty="0" err="1" smtClean="0"/>
              <a:t>Ʃ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 </a:t>
            </a:r>
            <a:r>
              <a:rPr lang="en-US" sz="3200" dirty="0"/>
              <a:t>X</a:t>
            </a:r>
            <a:r>
              <a:rPr lang="en-US" sz="3200" baseline="-25000" dirty="0"/>
              <a:t>i</a:t>
            </a:r>
            <a:r>
              <a:rPr lang="en-US" sz="3200" dirty="0"/>
              <a:t>)</a:t>
            </a:r>
            <a:endParaRPr lang="en-IN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522920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3848" y="836712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SD</a:t>
            </a:r>
            <a:r>
              <a:rPr lang="en-US" sz="3200" baseline="-25000" dirty="0" err="1"/>
              <a:t>j</a:t>
            </a:r>
            <a:r>
              <a:rPr lang="en-US" sz="3200" dirty="0"/>
              <a:t>=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j</a:t>
            </a:r>
            <a:r>
              <a:rPr lang="en-US" sz="3200" baseline="-25000" dirty="0" smtClean="0"/>
              <a:t>    </a:t>
            </a:r>
            <a:r>
              <a:rPr lang="en-US" sz="3200" dirty="0" smtClean="0"/>
              <a:t> </a:t>
            </a:r>
            <a:r>
              <a:rPr lang="en-US" sz="3200" dirty="0" err="1" smtClean="0"/>
              <a:t>Ʃ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SD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</a:t>
            </a:r>
            <a:endParaRPr lang="en-IN" sz="32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355976" y="908720"/>
            <a:ext cx="1547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220072" y="1052736"/>
            <a:ext cx="7200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_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6016" y="1484784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Ʃ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 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i</a:t>
            </a:r>
            <a:endParaRPr lang="en-IN" sz="3200" dirty="0"/>
          </a:p>
          <a:p>
            <a:endParaRPr lang="en-IN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995936" y="47667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</a:t>
            </a:r>
            <a:endParaRPr lang="en-IN" sz="3200" dirty="0"/>
          </a:p>
        </p:txBody>
      </p:sp>
      <p:sp>
        <p:nvSpPr>
          <p:cNvPr id="28" name="Left Brace 27"/>
          <p:cNvSpPr/>
          <p:nvPr/>
        </p:nvSpPr>
        <p:spPr>
          <a:xfrm>
            <a:off x="4211960" y="908720"/>
            <a:ext cx="432048" cy="115212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TextBox 28"/>
          <p:cNvSpPr txBox="1"/>
          <p:nvPr/>
        </p:nvSpPr>
        <p:spPr>
          <a:xfrm>
            <a:off x="3131840" y="620688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~</a:t>
            </a:r>
            <a:endParaRPr lang="en-IN" sz="3600" dirty="0"/>
          </a:p>
        </p:txBody>
      </p:sp>
      <p:sp>
        <p:nvSpPr>
          <p:cNvPr id="30" name="Right Brace 29"/>
          <p:cNvSpPr/>
          <p:nvPr/>
        </p:nvSpPr>
        <p:spPr>
          <a:xfrm>
            <a:off x="5652120" y="908720"/>
            <a:ext cx="432048" cy="1224136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533893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Assumptions 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1988840"/>
            <a:ext cx="8748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Assumes SD to mean ratio is at the same scale for all studies</a:t>
            </a:r>
          </a:p>
          <a:p>
            <a:r>
              <a:rPr lang="en-US" sz="3200" dirty="0" smtClean="0"/>
              <a:t>- Experimental scales can differ tremendously between different taxonomic groups or experimental designs</a:t>
            </a:r>
          </a:p>
          <a:p>
            <a:pPr>
              <a:buFont typeface="Arial" pitchFamily="34" charset="0"/>
              <a:buChar char="•"/>
            </a:pPr>
            <a:endParaRPr lang="en-IN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823520" y="216024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SD</a:t>
            </a:r>
            <a:r>
              <a:rPr lang="en-US" sz="3200" baseline="-25000" dirty="0" err="1"/>
              <a:t>j</a:t>
            </a:r>
            <a:r>
              <a:rPr lang="en-US" sz="3200" dirty="0"/>
              <a:t>=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j</a:t>
            </a:r>
            <a:r>
              <a:rPr lang="en-US" sz="3200" baseline="-25000" dirty="0" smtClean="0"/>
              <a:t>    </a:t>
            </a:r>
            <a:r>
              <a:rPr lang="en-US" sz="3200" dirty="0" smtClean="0"/>
              <a:t> </a:t>
            </a:r>
            <a:r>
              <a:rPr lang="en-US" sz="3200" dirty="0" err="1" smtClean="0"/>
              <a:t>Ʃ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SD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</a:t>
            </a:r>
            <a:endParaRPr lang="en-IN" sz="3200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5975648" y="288032"/>
            <a:ext cx="1547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6695728" y="432048"/>
            <a:ext cx="7200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_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5688" y="864096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Ʃ</a:t>
            </a:r>
            <a:r>
              <a:rPr lang="en-US" sz="3200" baseline="-25000" dirty="0" err="1" smtClean="0"/>
              <a:t>i</a:t>
            </a:r>
            <a:r>
              <a:rPr lang="en-US" sz="3200" baseline="30000" dirty="0" err="1" smtClean="0"/>
              <a:t>k</a:t>
            </a:r>
            <a:r>
              <a:rPr lang="en-US" sz="3200" baseline="30000" dirty="0" smtClean="0"/>
              <a:t>  </a:t>
            </a:r>
            <a:r>
              <a:rPr lang="en-US" sz="3200" dirty="0" smtClean="0"/>
              <a:t>X</a:t>
            </a:r>
            <a:r>
              <a:rPr lang="en-US" sz="3200" baseline="-25000" dirty="0" smtClean="0"/>
              <a:t>i</a:t>
            </a:r>
            <a:endParaRPr lang="en-IN" sz="3200" dirty="0"/>
          </a:p>
          <a:p>
            <a:endParaRPr lang="en-IN" sz="3200" dirty="0"/>
          </a:p>
        </p:txBody>
      </p:sp>
      <p:sp>
        <p:nvSpPr>
          <p:cNvPr id="26" name="Left Brace 25"/>
          <p:cNvSpPr/>
          <p:nvPr/>
        </p:nvSpPr>
        <p:spPr>
          <a:xfrm>
            <a:off x="5831632" y="288032"/>
            <a:ext cx="432048" cy="115212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extBox 26"/>
          <p:cNvSpPr txBox="1"/>
          <p:nvPr/>
        </p:nvSpPr>
        <p:spPr>
          <a:xfrm>
            <a:off x="4751512" y="0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~</a:t>
            </a:r>
            <a:endParaRPr lang="en-IN" sz="3600" dirty="0"/>
          </a:p>
        </p:txBody>
      </p:sp>
      <p:sp>
        <p:nvSpPr>
          <p:cNvPr id="28" name="Right Brace 27"/>
          <p:cNvSpPr/>
          <p:nvPr/>
        </p:nvSpPr>
        <p:spPr>
          <a:xfrm>
            <a:off x="7271792" y="288032"/>
            <a:ext cx="432048" cy="1224136"/>
          </a:xfrm>
          <a:prstGeom prst="rightBrac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TextBox 28"/>
          <p:cNvSpPr txBox="1"/>
          <p:nvPr/>
        </p:nvSpPr>
        <p:spPr>
          <a:xfrm>
            <a:off x="5580112" y="-315416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45273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-Regression techniques</a:t>
            </a:r>
          </a:p>
          <a:p>
            <a:pPr>
              <a:buFontTx/>
              <a:buChar char="-"/>
            </a:pPr>
            <a:r>
              <a:rPr lang="en-US" dirty="0" smtClean="0"/>
              <a:t>Reports sample size but missing information to calculate pooled  SD (required for Hedge’s d).</a:t>
            </a:r>
          </a:p>
          <a:p>
            <a:pPr>
              <a:buNone/>
            </a:pPr>
            <a:r>
              <a:rPr lang="en-US" dirty="0" smtClean="0"/>
              <a:t>α = Intercept</a:t>
            </a:r>
          </a:p>
          <a:p>
            <a:pPr>
              <a:buNone/>
            </a:pPr>
            <a:r>
              <a:rPr lang="en-US" dirty="0"/>
              <a:t>β</a:t>
            </a:r>
            <a:r>
              <a:rPr lang="en-US" dirty="0" smtClean="0"/>
              <a:t> = slope of the linear regression of </a:t>
            </a:r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s</a:t>
            </a:r>
          </a:p>
          <a:p>
            <a:pPr>
              <a:buNone/>
            </a:pPr>
            <a:r>
              <a:rPr lang="en-US" dirty="0" err="1"/>
              <a:t>n</a:t>
            </a:r>
            <a:r>
              <a:rPr lang="en-US" sz="3600" baseline="-25000" dirty="0" err="1" smtClean="0"/>
              <a:t>j</a:t>
            </a:r>
            <a:r>
              <a:rPr lang="en-US" baseline="-25000" dirty="0" smtClean="0"/>
              <a:t> =</a:t>
            </a:r>
            <a:r>
              <a:rPr lang="en-US" dirty="0" smtClean="0"/>
              <a:t> observed sample size of the study with missing data</a:t>
            </a:r>
            <a:endParaRPr lang="en-IN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69084"/>
            <a:ext cx="2170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Method 2.</a:t>
            </a:r>
            <a:br>
              <a:rPr lang="en-US" sz="3200" b="1" u="sng" dirty="0" smtClean="0"/>
            </a:br>
            <a:r>
              <a:rPr lang="en-US" sz="2400" dirty="0" smtClean="0"/>
              <a:t>(sample size)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134076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s</a:t>
            </a:r>
            <a:r>
              <a:rPr lang="en-US" sz="3600" baseline="-25000" dirty="0" err="1"/>
              <a:t>j</a:t>
            </a:r>
            <a:r>
              <a:rPr lang="en-US" sz="3600" baseline="-25000" dirty="0"/>
              <a:t>=</a:t>
            </a:r>
            <a:r>
              <a:rPr lang="en-US" sz="3600" dirty="0" err="1"/>
              <a:t>α+β</a:t>
            </a:r>
            <a:r>
              <a:rPr lang="en-US" sz="3600" dirty="0"/>
              <a:t>(</a:t>
            </a:r>
            <a:r>
              <a:rPr lang="en-US" sz="3600" dirty="0" err="1"/>
              <a:t>n</a:t>
            </a:r>
            <a:r>
              <a:rPr lang="en-US" sz="3600" baseline="-25000" dirty="0" err="1"/>
              <a:t>j</a:t>
            </a:r>
            <a:r>
              <a:rPr lang="en-US" sz="3600" dirty="0"/>
              <a:t>)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26004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~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3610744" cy="1143000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r>
              <a:rPr lang="en-US" dirty="0" smtClean="0"/>
              <a:t>Assumes n (observed sample size of the study with missing data) is a good predictor  s.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33265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s</a:t>
            </a:r>
            <a:r>
              <a:rPr lang="en-US" sz="3600" baseline="-25000" dirty="0" err="1"/>
              <a:t>j</a:t>
            </a:r>
            <a:r>
              <a:rPr lang="en-US" sz="3600" baseline="-25000" dirty="0"/>
              <a:t>=</a:t>
            </a:r>
            <a:r>
              <a:rPr lang="en-US" sz="3600" dirty="0" err="1"/>
              <a:t>α+β</a:t>
            </a:r>
            <a:r>
              <a:rPr lang="en-US" sz="3600" dirty="0"/>
              <a:t>(</a:t>
            </a:r>
            <a:r>
              <a:rPr lang="en-US" sz="3600" dirty="0" err="1"/>
              <a:t>n</a:t>
            </a:r>
            <a:r>
              <a:rPr lang="en-US" sz="3600" baseline="-25000" dirty="0" err="1"/>
              <a:t>j</a:t>
            </a:r>
            <a:r>
              <a:rPr lang="en-US" sz="3600" dirty="0"/>
              <a:t>)</a:t>
            </a:r>
            <a:endParaRPr lang="en-IN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25193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~</a:t>
            </a:r>
            <a:endParaRPr lang="en-IN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5157192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 number of studies with complete information on s and n (sample size of individual study)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2290227"/>
            <a:ext cx="3322712" cy="113877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 3.</a:t>
            </a:r>
            <a:b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No. of studies</a:t>
            </a:r>
            <a:endParaRPr kumimoji="0" lang="en-IN" sz="2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6688" y="3661048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</a:t>
            </a:r>
            <a:r>
              <a:rPr lang="en-US" sz="3200" baseline="-25000" dirty="0" err="1"/>
              <a:t>j</a:t>
            </a:r>
            <a:r>
              <a:rPr lang="en-US" sz="3200" dirty="0"/>
              <a:t>= </a:t>
            </a:r>
            <a:r>
              <a:rPr lang="en-US" sz="3200" dirty="0" err="1"/>
              <a:t>Ʃ</a:t>
            </a:r>
            <a:r>
              <a:rPr lang="en-US" sz="3200" baseline="-25000" dirty="0" err="1"/>
              <a:t>i</a:t>
            </a:r>
            <a:r>
              <a:rPr lang="en-US" sz="3200" baseline="30000" dirty="0" err="1"/>
              <a:t>k</a:t>
            </a:r>
            <a:r>
              <a:rPr lang="en-US" sz="3200" baseline="30000" dirty="0"/>
              <a:t> </a:t>
            </a:r>
            <a:r>
              <a:rPr lang="en-US" sz="3200" dirty="0" err="1"/>
              <a:t>s</a:t>
            </a:r>
            <a:r>
              <a:rPr lang="en-US" sz="3200" baseline="-25000" dirty="0" err="1"/>
              <a:t>j</a:t>
            </a:r>
            <a:r>
              <a:rPr lang="en-US" sz="3200" dirty="0"/>
              <a:t> √</a:t>
            </a:r>
            <a:r>
              <a:rPr lang="en-US" sz="3200" dirty="0" err="1"/>
              <a:t>n</a:t>
            </a:r>
            <a:r>
              <a:rPr lang="en-US" sz="3200" baseline="-25000" dirty="0" err="1"/>
              <a:t>i</a:t>
            </a:r>
            <a:endParaRPr lang="en-IN" sz="3200" dirty="0"/>
          </a:p>
          <a:p>
            <a:endParaRPr lang="en-I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154760" y="380506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_____</a:t>
            </a:r>
            <a:endParaRPr lang="en-IN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8776" y="4309120"/>
            <a:ext cx="1008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 √</a:t>
            </a:r>
            <a:r>
              <a:rPr lang="en-US" sz="3200" dirty="0" err="1"/>
              <a:t>n</a:t>
            </a:r>
            <a:r>
              <a:rPr lang="en-US" sz="3200" baseline="-25000" dirty="0" err="1"/>
              <a:t>j</a:t>
            </a:r>
            <a:endParaRPr lang="en-IN" sz="3200" dirty="0"/>
          </a:p>
          <a:p>
            <a:endParaRPr lang="en-IN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6688" y="347240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~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4900" b="1" u="sng" dirty="0"/>
              <a:t>Method </a:t>
            </a:r>
            <a:r>
              <a:rPr lang="en-US" sz="4900" b="1" u="sng" dirty="0" smtClean="0"/>
              <a:t>4. </a:t>
            </a:r>
            <a:r>
              <a:rPr lang="en-US" sz="2200" dirty="0" err="1" smtClean="0"/>
              <a:t>Follman</a:t>
            </a:r>
            <a:r>
              <a:rPr lang="en-US" sz="2200" dirty="0" smtClean="0"/>
              <a:t> </a:t>
            </a:r>
            <a:r>
              <a:rPr lang="en-US" sz="2200" dirty="0"/>
              <a:t>et al. (</a:t>
            </a:r>
            <a:r>
              <a:rPr lang="en-US" sz="2200" dirty="0" smtClean="0"/>
              <a:t>1992) Furukawa </a:t>
            </a:r>
            <a:r>
              <a:rPr lang="en-US" sz="2200" dirty="0"/>
              <a:t>et al. (2006)</a:t>
            </a:r>
            <a:br>
              <a:rPr lang="en-US" sz="2200" dirty="0"/>
            </a:br>
            <a:endParaRPr lang="en-IN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1412776"/>
            <a:ext cx="3635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</a:t>
            </a:r>
            <a:r>
              <a:rPr lang="en-US" sz="3200" baseline="-25000" dirty="0" err="1"/>
              <a:t>j</a:t>
            </a:r>
            <a:r>
              <a:rPr lang="en-US" sz="3200" dirty="0"/>
              <a:t>= √</a:t>
            </a:r>
            <a:r>
              <a:rPr lang="en-US" sz="3200" dirty="0" err="1"/>
              <a:t>Ʃ</a:t>
            </a:r>
            <a:r>
              <a:rPr lang="en-US" sz="3200" baseline="-25000" dirty="0" err="1"/>
              <a:t>i</a:t>
            </a:r>
            <a:r>
              <a:rPr lang="en-US" sz="3200" baseline="30000" dirty="0" err="1"/>
              <a:t>k</a:t>
            </a:r>
            <a:r>
              <a:rPr lang="en-US" sz="3200" baseline="30000" dirty="0"/>
              <a:t> </a:t>
            </a:r>
            <a:r>
              <a:rPr lang="en-US" sz="3200" dirty="0"/>
              <a:t>[(n</a:t>
            </a:r>
            <a:r>
              <a:rPr lang="en-US" sz="3200" baseline="-25000" dirty="0"/>
              <a:t>i</a:t>
            </a:r>
            <a:r>
              <a:rPr lang="en-US" sz="3200" dirty="0"/>
              <a:t>-1)Ϭ</a:t>
            </a:r>
            <a:r>
              <a:rPr lang="en-US" sz="3200" baseline="30000" dirty="0"/>
              <a:t>2</a:t>
            </a:r>
            <a:r>
              <a:rPr lang="en-US" sz="3200" baseline="-25000" dirty="0"/>
              <a:t>i</a:t>
            </a:r>
            <a:r>
              <a:rPr lang="en-US" sz="3200" dirty="0"/>
              <a:t>]</a:t>
            </a:r>
            <a:endParaRPr lang="en-IN" sz="3200" dirty="0"/>
          </a:p>
          <a:p>
            <a:endParaRPr lang="en-I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55679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__________</a:t>
            </a:r>
            <a:endParaRPr lang="en-I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2132856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√</a:t>
            </a:r>
            <a:r>
              <a:rPr lang="en-US" sz="3200" dirty="0" err="1"/>
              <a:t>Ʃ</a:t>
            </a:r>
            <a:r>
              <a:rPr lang="en-US" sz="3200" baseline="-25000" dirty="0" err="1"/>
              <a:t>i</a:t>
            </a:r>
            <a:r>
              <a:rPr lang="en-US" sz="3200" baseline="30000" dirty="0" err="1"/>
              <a:t>k</a:t>
            </a:r>
            <a:r>
              <a:rPr lang="en-US" sz="3200" baseline="30000" dirty="0"/>
              <a:t> </a:t>
            </a:r>
            <a:r>
              <a:rPr lang="en-US" sz="3200" dirty="0"/>
              <a:t>(n</a:t>
            </a:r>
            <a:r>
              <a:rPr lang="en-US" sz="3200" baseline="-25000" dirty="0"/>
              <a:t>i</a:t>
            </a:r>
            <a:r>
              <a:rPr lang="en-US" sz="3200" dirty="0"/>
              <a:t>-1)</a:t>
            </a:r>
            <a:endParaRPr lang="en-IN" sz="3200" dirty="0"/>
          </a:p>
          <a:p>
            <a:endParaRPr lang="en-IN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573016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Ϭ</a:t>
            </a:r>
            <a:r>
              <a:rPr lang="en-US" sz="3200" baseline="30000" dirty="0"/>
              <a:t>2= </a:t>
            </a:r>
            <a:r>
              <a:rPr lang="en-US" sz="3200" dirty="0"/>
              <a:t>variance  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n</a:t>
            </a:r>
            <a:r>
              <a:rPr lang="en-US" sz="3200" dirty="0"/>
              <a:t>= </a:t>
            </a:r>
            <a:r>
              <a:rPr lang="en-IN" sz="3200" dirty="0"/>
              <a:t>sample size of individual </a:t>
            </a:r>
            <a:r>
              <a:rPr lang="en-IN" sz="3200" dirty="0" smtClean="0"/>
              <a:t>study</a:t>
            </a:r>
          </a:p>
          <a:p>
            <a:endParaRPr lang="en-US" sz="3200" dirty="0" smtClean="0"/>
          </a:p>
          <a:p>
            <a:endParaRPr lang="en-IN" sz="3200" dirty="0"/>
          </a:p>
          <a:p>
            <a:endParaRPr lang="en-I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12687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~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degree of homogeneity among the observed SD and X across studies</a:t>
            </a:r>
          </a:p>
          <a:p>
            <a:r>
              <a:rPr lang="en-US" dirty="0" smtClean="0"/>
              <a:t>Assume information is missing at random and not due to  reporting biases (non-random)</a:t>
            </a:r>
          </a:p>
          <a:p>
            <a:pPr>
              <a:buNone/>
            </a:pPr>
            <a:r>
              <a:rPr lang="en-US" dirty="0" smtClean="0"/>
              <a:t>-Imputations retain their original units. </a:t>
            </a:r>
          </a:p>
          <a:p>
            <a:pPr>
              <a:buNone/>
            </a:pPr>
            <a:r>
              <a:rPr lang="en-US" dirty="0" smtClean="0"/>
              <a:t>-Large variations among estimates will bias imputations.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1628800"/>
            <a:ext cx="14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_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imputations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Use random sampling approach</a:t>
            </a:r>
          </a:p>
          <a:p>
            <a:endParaRPr lang="en-US" dirty="0" smtClean="0"/>
          </a:p>
          <a:p>
            <a:r>
              <a:rPr lang="en-US" dirty="0" smtClean="0"/>
              <a:t>Average repeated sampling for missing data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	Overall imputed  synthesis</a:t>
            </a:r>
          </a:p>
          <a:p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419872" y="2852936"/>
            <a:ext cx="936104" cy="20162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631</Words>
  <Application>Microsoft Office PowerPoint</Application>
  <PresentationFormat>On-screen Show (4:3)</PresentationFormat>
  <Paragraphs>148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Guide to Handling Missing Information</vt:lpstr>
      <vt:lpstr>Imputation Method  </vt:lpstr>
      <vt:lpstr>Within-study imputation </vt:lpstr>
      <vt:lpstr>Assumptions </vt:lpstr>
      <vt:lpstr>Method 2. (sample size)</vt:lpstr>
      <vt:lpstr>Assumptions</vt:lpstr>
      <vt:lpstr>Method 4. Follman et al. (1992) Furukawa et al. (2006) </vt:lpstr>
      <vt:lpstr>Assumptions </vt:lpstr>
      <vt:lpstr>Multiple imputations</vt:lpstr>
      <vt:lpstr>Advantage of multiple imputations</vt:lpstr>
      <vt:lpstr>Methods: Multiple imputations</vt:lpstr>
      <vt:lpstr>Methods: Hot deck</vt:lpstr>
      <vt:lpstr>Non-parametric analyses and bootstrapping</vt:lpstr>
      <vt:lpstr>Effects of Imputation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Handling Missing Information</dc:title>
  <dc:creator>tenzing</dc:creator>
  <cp:lastModifiedBy>tenzing</cp:lastModifiedBy>
  <cp:revision>51</cp:revision>
  <dcterms:created xsi:type="dcterms:W3CDTF">2014-03-03T22:33:51Z</dcterms:created>
  <dcterms:modified xsi:type="dcterms:W3CDTF">2014-03-05T15:48:47Z</dcterms:modified>
</cp:coreProperties>
</file>