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8" d="100"/>
          <a:sy n="158" d="100"/>
        </p:scale>
        <p:origin x="-1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A53B-6763-9F44-BA03-66E11C1946BC}" type="datetimeFigureOut">
              <a:rPr lang="en-US" smtClean="0"/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7D77-3C77-3748-8F3C-E071F4B6E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74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A53B-6763-9F44-BA03-66E11C1946BC}" type="datetimeFigureOut">
              <a:rPr lang="en-US" smtClean="0"/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7D77-3C77-3748-8F3C-E071F4B6E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1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A53B-6763-9F44-BA03-66E11C1946BC}" type="datetimeFigureOut">
              <a:rPr lang="en-US" smtClean="0"/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7D77-3C77-3748-8F3C-E071F4B6E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0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A53B-6763-9F44-BA03-66E11C1946BC}" type="datetimeFigureOut">
              <a:rPr lang="en-US" smtClean="0"/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7D77-3C77-3748-8F3C-E071F4B6E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16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A53B-6763-9F44-BA03-66E11C1946BC}" type="datetimeFigureOut">
              <a:rPr lang="en-US" smtClean="0"/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7D77-3C77-3748-8F3C-E071F4B6E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9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A53B-6763-9F44-BA03-66E11C1946BC}" type="datetimeFigureOut">
              <a:rPr lang="en-US" smtClean="0"/>
              <a:t>4/23/14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7D77-3C77-3748-8F3C-E071F4B6E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5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A53B-6763-9F44-BA03-66E11C1946BC}" type="datetimeFigureOut">
              <a:rPr lang="en-US" smtClean="0"/>
              <a:t>4/23/14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7D77-3C77-3748-8F3C-E071F4B6E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A53B-6763-9F44-BA03-66E11C1946BC}" type="datetimeFigureOut">
              <a:rPr lang="en-US" smtClean="0"/>
              <a:t>4/23/14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7D77-3C77-3748-8F3C-E071F4B6E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32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A53B-6763-9F44-BA03-66E11C1946BC}" type="datetimeFigureOut">
              <a:rPr lang="en-US" smtClean="0"/>
              <a:t>4/23/14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7D77-3C77-3748-8F3C-E071F4B6E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24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A53B-6763-9F44-BA03-66E11C1946BC}" type="datetimeFigureOut">
              <a:rPr lang="en-US" smtClean="0"/>
              <a:t>4/23/14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7D77-3C77-3748-8F3C-E071F4B6E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48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8A53B-6763-9F44-BA03-66E11C1946BC}" type="datetimeFigureOut">
              <a:rPr lang="en-US" smtClean="0"/>
              <a:t>4/23/14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E7D77-3C77-3748-8F3C-E071F4B6E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51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8A53B-6763-9F44-BA03-66E11C1946BC}" type="datetimeFigureOut">
              <a:rPr lang="en-US" smtClean="0"/>
              <a:t>4/23/14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E7D77-3C77-3748-8F3C-E071F4B6E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3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166" y="847657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Power in meta-analysis 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798" y="3783579"/>
            <a:ext cx="2087386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9414"/>
            <a:ext cx="5192647" cy="324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17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statistics for calculating power of pooled effect sizes?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Confidence Intervals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" y="2804990"/>
            <a:ext cx="3862026" cy="20418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875" y="2089157"/>
            <a:ext cx="4827227" cy="40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83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538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What are the statistics for calculating power of homogeneity tests?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7716"/>
            <a:ext cx="8229600" cy="4525963"/>
          </a:xfrm>
        </p:spPr>
        <p:txBody>
          <a:bodyPr/>
          <a:lstStyle/>
          <a:p>
            <a:r>
              <a:rPr lang="en-US" dirty="0" smtClean="0"/>
              <a:t>Fixed effects</a:t>
            </a:r>
          </a:p>
          <a:p>
            <a:pPr lvl="1"/>
            <a:r>
              <a:rPr lang="en-US" dirty="0" smtClean="0"/>
              <a:t>Within study homogeneity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303" y="3188383"/>
            <a:ext cx="6150052" cy="797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363" y="4214856"/>
            <a:ext cx="6335546" cy="905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376" y="5255841"/>
            <a:ext cx="2240666" cy="1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94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538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What are the statistics for calculating power of homogeneity tests?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7716"/>
            <a:ext cx="8229600" cy="4525963"/>
          </a:xfrm>
        </p:spPr>
        <p:txBody>
          <a:bodyPr/>
          <a:lstStyle/>
          <a:p>
            <a:r>
              <a:rPr lang="en-US" dirty="0" smtClean="0"/>
              <a:t>Fixed effects with moderators</a:t>
            </a:r>
          </a:p>
          <a:p>
            <a:pPr lvl="1"/>
            <a:r>
              <a:rPr lang="en-US" dirty="0" smtClean="0"/>
              <a:t>Between study homogeneity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146" y="5027689"/>
            <a:ext cx="2582896" cy="1721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414" y="3225799"/>
            <a:ext cx="6376629" cy="743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368" y="3968940"/>
            <a:ext cx="4468850" cy="94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21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538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What are the statistics for calculating power of homogeneity tests?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7716"/>
            <a:ext cx="8229600" cy="4525963"/>
          </a:xfrm>
        </p:spPr>
        <p:txBody>
          <a:bodyPr/>
          <a:lstStyle/>
          <a:p>
            <a:r>
              <a:rPr lang="en-US" dirty="0" smtClean="0"/>
              <a:t>Random effects with moderators</a:t>
            </a:r>
          </a:p>
          <a:p>
            <a:pPr lvl="1"/>
            <a:r>
              <a:rPr lang="en-US" dirty="0" smtClean="0"/>
              <a:t>Between study homogeneity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272" y="5001773"/>
            <a:ext cx="2621770" cy="1747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038" y="3150456"/>
            <a:ext cx="3707252" cy="818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038" y="4214856"/>
            <a:ext cx="3842886" cy="6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69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52" y="-42985"/>
            <a:ext cx="8914063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How do we become more powerful?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03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Collate more studies</a:t>
            </a:r>
          </a:p>
          <a:p>
            <a:pPr lvl="1"/>
            <a:r>
              <a:rPr lang="en-US" dirty="0" smtClean="0"/>
              <a:t>Lower variance, CI width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 specific with experimental outcome of interest</a:t>
            </a:r>
          </a:p>
          <a:p>
            <a:pPr lvl="1"/>
            <a:r>
              <a:rPr lang="en-US" dirty="0" smtClean="0"/>
              <a:t>Pick measurements closely aligned with biological </a:t>
            </a:r>
            <a:r>
              <a:rPr lang="en-US" dirty="0" smtClean="0"/>
              <a:t>effect </a:t>
            </a:r>
            <a:r>
              <a:rPr lang="en-US" dirty="0" smtClean="0"/>
              <a:t>of interest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Use a more precise effect size</a:t>
            </a:r>
          </a:p>
          <a:p>
            <a:pPr lvl="1"/>
            <a:r>
              <a:rPr lang="en-US" dirty="0" smtClean="0"/>
              <a:t>Better estimates population effect, but don</a:t>
            </a:r>
            <a:r>
              <a:rPr lang="fr-FR" dirty="0" smtClean="0"/>
              <a:t>’</a:t>
            </a:r>
            <a:r>
              <a:rPr lang="en-US" dirty="0" smtClean="0"/>
              <a:t>t be too stringent!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Transform effect size into a better metric</a:t>
            </a:r>
          </a:p>
          <a:p>
            <a:pPr lvl="1"/>
            <a:r>
              <a:rPr lang="en-US" dirty="0" smtClean="0"/>
              <a:t>Like Fisher’s z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895" y="4555754"/>
            <a:ext cx="2446420" cy="209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40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52" y="-42985"/>
            <a:ext cx="8914063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How do we become more powerful?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032"/>
            <a:ext cx="8229600" cy="502049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Use effect size variance that requires more info from study</a:t>
            </a:r>
          </a:p>
          <a:p>
            <a:pPr lvl="1"/>
            <a:r>
              <a:rPr lang="en-US" dirty="0" smtClean="0"/>
              <a:t>Weight efficiency increased but often difficult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Account for/avoid </a:t>
            </a:r>
            <a:r>
              <a:rPr lang="en-US" dirty="0" err="1" smtClean="0"/>
              <a:t>nonindependence</a:t>
            </a:r>
            <a:r>
              <a:rPr lang="en-US" dirty="0" smtClean="0"/>
              <a:t> of effect sizes</a:t>
            </a:r>
          </a:p>
          <a:p>
            <a:pPr lvl="1"/>
            <a:r>
              <a:rPr lang="en-US" dirty="0" smtClean="0"/>
              <a:t>Must know how effect sizes are correlated, which is rare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Exclude outliers</a:t>
            </a:r>
          </a:p>
          <a:p>
            <a:pPr lvl="1"/>
            <a:r>
              <a:rPr lang="en-US" dirty="0" smtClean="0"/>
              <a:t>Decreases deviation and improves heterogeneity evaluation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Impute missing data</a:t>
            </a:r>
          </a:p>
          <a:p>
            <a:pPr lvl="1"/>
            <a:r>
              <a:rPr lang="en-US" dirty="0" smtClean="0"/>
              <a:t>You know what they say about assuming…</a:t>
            </a:r>
          </a:p>
          <a:p>
            <a:pPr lvl="1"/>
            <a:endParaRPr lang="en-US" dirty="0"/>
          </a:p>
          <a:p>
            <a:r>
              <a:rPr lang="en-US" dirty="0" smtClean="0"/>
              <a:t>Use moderator groupings or covariates to explain </a:t>
            </a:r>
            <a:r>
              <a:rPr lang="en-US" dirty="0" err="1" smtClean="0"/>
              <a:t>vatation</a:t>
            </a:r>
            <a:r>
              <a:rPr lang="en-US" dirty="0" smtClean="0"/>
              <a:t> among research outcomes</a:t>
            </a:r>
          </a:p>
          <a:p>
            <a:pPr lvl="1"/>
            <a:r>
              <a:rPr lang="en-US" dirty="0" smtClean="0"/>
              <a:t>Removes a lot of noise but also addition of parameters is never a great thing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843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410" y="1600200"/>
            <a:ext cx="8229600" cy="4525963"/>
          </a:xfrm>
        </p:spPr>
        <p:txBody>
          <a:bodyPr/>
          <a:lstStyle/>
          <a:p>
            <a:r>
              <a:rPr lang="en-US" dirty="0" smtClean="0"/>
              <a:t>In </a:t>
            </a:r>
            <a:r>
              <a:rPr lang="en-US" dirty="0" smtClean="0"/>
              <a:t>meta-analyses </a:t>
            </a:r>
            <a:r>
              <a:rPr lang="en-US" dirty="0" smtClean="0"/>
              <a:t>confidence intervals are most commonly used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May be more useful in heterogeneity detection</a:t>
            </a:r>
          </a:p>
          <a:p>
            <a:endParaRPr lang="en-US" dirty="0"/>
          </a:p>
          <a:p>
            <a:r>
              <a:rPr lang="en-US" dirty="0" smtClean="0"/>
              <a:t>Also can use prospective to see when to stop adding studies to the MA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782" y="2259262"/>
            <a:ext cx="2193218" cy="276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22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What is power?</a:t>
            </a:r>
          </a:p>
          <a:p>
            <a:r>
              <a:rPr lang="en-US" dirty="0" smtClean="0"/>
              <a:t>What determines the statistical power of meta-analysis?</a:t>
            </a:r>
          </a:p>
          <a:p>
            <a:r>
              <a:rPr lang="en-US" dirty="0" smtClean="0"/>
              <a:t>What are the statistics for calculating power of pooled effect sizes?</a:t>
            </a:r>
          </a:p>
          <a:p>
            <a:r>
              <a:rPr lang="en-US" dirty="0" smtClean="0"/>
              <a:t>What are the statistics for calculating power of within- and between-study homogeneity tests?</a:t>
            </a:r>
          </a:p>
          <a:p>
            <a:r>
              <a:rPr lang="en-US" dirty="0" smtClean="0"/>
              <a:t>How can I improve my statistical power?</a:t>
            </a:r>
          </a:p>
          <a:p>
            <a:r>
              <a:rPr lang="en-US" dirty="0" smtClean="0"/>
              <a:t>How many pictures of the worlds most powerful man can I put in this lecture?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48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power?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</a:t>
            </a:r>
            <a:r>
              <a:rPr lang="en-US" dirty="0" err="1" smtClean="0"/>
              <a:t>Buzzfeed’s</a:t>
            </a:r>
            <a:r>
              <a:rPr lang="en-US" dirty="0" smtClean="0"/>
              <a:t> Top 5 reasons to do a </a:t>
            </a:r>
            <a:r>
              <a:rPr lang="en-US" dirty="0" err="1" smtClean="0"/>
              <a:t>metaanalysis</a:t>
            </a:r>
            <a:endParaRPr lang="en-US" dirty="0" smtClean="0"/>
          </a:p>
          <a:p>
            <a:pPr lvl="1"/>
            <a:r>
              <a:rPr lang="en-US" dirty="0" smtClean="0"/>
              <a:t>Increased power over individual studies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Probability of finding a significant result when it exists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029" y="4505990"/>
            <a:ext cx="3729965" cy="210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30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determines the statistical power in an experiment?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8941" r="8941"/>
          <a:stretch>
            <a:fillRect/>
          </a:stretch>
        </p:blipFill>
        <p:spPr>
          <a:xfrm>
            <a:off x="3176986" y="2114926"/>
            <a:ext cx="2210060" cy="121544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3136"/>
            <a:ext cx="2935401" cy="2201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916" y="2033136"/>
            <a:ext cx="2887884" cy="1443942"/>
          </a:xfrm>
          <a:prstGeom prst="rect">
            <a:avLst/>
          </a:prstGeom>
        </p:spPr>
      </p:pic>
      <p:pic>
        <p:nvPicPr>
          <p:cNvPr id="9" name="Picture 8" descr="Screen Shot 2014-04-23 at 7.55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70" y="3461323"/>
            <a:ext cx="3917291" cy="339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37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determines the statistical power of </a:t>
            </a:r>
            <a:r>
              <a:rPr lang="en-US" dirty="0" err="1" smtClean="0"/>
              <a:t>metaanalysis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Power of pooled effect sizes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0" y="2324100"/>
            <a:ext cx="1897112" cy="908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964" y="2446946"/>
            <a:ext cx="3763200" cy="6445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109" y="3673440"/>
            <a:ext cx="3691083" cy="3075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0" y="3342695"/>
            <a:ext cx="3862026" cy="204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9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determines the statistical power of </a:t>
            </a:r>
            <a:r>
              <a:rPr lang="en-US" dirty="0" err="1" smtClean="0"/>
              <a:t>metaanalysis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Power increases when: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Large non-zero effect sizes</a:t>
            </a:r>
          </a:p>
          <a:p>
            <a:pPr marL="0" indent="0">
              <a:buNone/>
            </a:pPr>
            <a:r>
              <a:rPr lang="en-US" dirty="0" smtClean="0"/>
              <a:t>	Lenient significance levels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Many studies included in review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BUT if there is large sampling error within study, power decreases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75" y="1600200"/>
            <a:ext cx="2577804" cy="257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21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Retrospective power analysis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 retrospective power analysis</a:t>
            </a:r>
          </a:p>
          <a:p>
            <a:pPr lvl="1"/>
            <a:r>
              <a:rPr lang="en-US" dirty="0" smtClean="0"/>
              <a:t>Observed effect size used</a:t>
            </a:r>
          </a:p>
          <a:p>
            <a:pPr lvl="1"/>
            <a:r>
              <a:rPr lang="en-US" dirty="0" smtClean="0"/>
              <a:t>Null studies will always have low power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Soft retrospective power analysis</a:t>
            </a:r>
          </a:p>
          <a:p>
            <a:pPr lvl="1"/>
            <a:r>
              <a:rPr lang="en-US" dirty="0" smtClean="0"/>
              <a:t>Use hypothesized effect sizes	</a:t>
            </a:r>
          </a:p>
          <a:p>
            <a:pPr lvl="2"/>
            <a:r>
              <a:rPr lang="en-US" dirty="0" smtClean="0"/>
              <a:t>0.2, 0.5, 0.8, or info from the literature</a:t>
            </a:r>
          </a:p>
          <a:p>
            <a:pPr lvl="1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429" y="5199314"/>
            <a:ext cx="2584901" cy="14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05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is there enough power?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6707" r="6707"/>
          <a:stretch>
            <a:fillRect/>
          </a:stretch>
        </p:blipFill>
        <p:spPr>
          <a:xfrm>
            <a:off x="4075029" y="1417638"/>
            <a:ext cx="1749419" cy="96211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94228"/>
            <a:ext cx="4382502" cy="327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22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statistics for calculating power of pooled effect sizes?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Power stats for mean effect sizes (soft retrospective)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" y="2804990"/>
            <a:ext cx="3862026" cy="2041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513" y="2565502"/>
            <a:ext cx="4748005" cy="79535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31567" y="3328946"/>
            <a:ext cx="4942952" cy="1034667"/>
            <a:chOff x="1352013" y="4414429"/>
            <a:chExt cx="5661910" cy="124396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2013" y="4414429"/>
              <a:ext cx="5661910" cy="59748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0606" y="5011917"/>
              <a:ext cx="4155890" cy="64647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1567" y="4484904"/>
            <a:ext cx="4755233" cy="212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4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</TotalTime>
  <Words>431</Words>
  <Application>Microsoft Macintosh PowerPoint</Application>
  <PresentationFormat>On-screen Show (4:3)</PresentationFormat>
  <Paragraphs>79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 in meta-analysis </vt:lpstr>
      <vt:lpstr>Objectives</vt:lpstr>
      <vt:lpstr>What is power?</vt:lpstr>
      <vt:lpstr>What determines the statistical power in an experiment?</vt:lpstr>
      <vt:lpstr>What determines the statistical power of metaanalysis?</vt:lpstr>
      <vt:lpstr>What determines the statistical power of metaanalysis?</vt:lpstr>
      <vt:lpstr>Retrospective power analysis</vt:lpstr>
      <vt:lpstr>When is there enough power?</vt:lpstr>
      <vt:lpstr>What are the statistics for calculating power of pooled effect sizes?</vt:lpstr>
      <vt:lpstr>What are the statistics for calculating power of pooled effect sizes?</vt:lpstr>
      <vt:lpstr>What are the statistics for calculating power of homogeneity tests? </vt:lpstr>
      <vt:lpstr>What are the statistics for calculating power of homogeneity tests? </vt:lpstr>
      <vt:lpstr>What are the statistics for calculating power of homogeneity tests? </vt:lpstr>
      <vt:lpstr>How do we become more powerful?</vt:lpstr>
      <vt:lpstr>How do we become more powerful?</vt:lpstr>
      <vt:lpstr>POWER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in metaanalysis </dc:title>
  <dc:creator>Marc Simon</dc:creator>
  <cp:lastModifiedBy>Jarrett Byrnes</cp:lastModifiedBy>
  <cp:revision>19</cp:revision>
  <dcterms:created xsi:type="dcterms:W3CDTF">2014-04-23T03:23:29Z</dcterms:created>
  <dcterms:modified xsi:type="dcterms:W3CDTF">2014-04-23T16:25:42Z</dcterms:modified>
</cp:coreProperties>
</file>