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90" r:id="rId5"/>
    <p:sldId id="291" r:id="rId6"/>
    <p:sldId id="293" r:id="rId7"/>
    <p:sldId id="261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F4BA2-C3E7-0A43-B47A-E82DD1E9F1E1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5F90-8182-F14E-9DD9-A8435511F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included depends on 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35F90-8182-F14E-9DD9-A8435511FBD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included depends on 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35F90-8182-F14E-9DD9-A8435511FBD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35F90-8182-F14E-9DD9-A8435511FBD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--obviously you need</a:t>
            </a:r>
            <a:r>
              <a:rPr lang="en-US" baseline="0" dirty="0" smtClean="0"/>
              <a:t> to be uniform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35F90-8182-F14E-9DD9-A8435511FBD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A51D704-38A6-A840-9BC8-5F48E77CD12F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5906B44-9D6E-D145-B980-6D7B80C332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wentytwowords.com/scientists-explain-their-processes-with-a-little-too-much-honesty-17-pictur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exposexpress.files.wordpress.com/2012/05/gandalf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Extraction and Critical Data Appraisal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 R. Wilson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Critically Critiquing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Should you critique the paper before you use it? What are the pros/cons of doing so?</a:t>
            </a:r>
          </a:p>
          <a:p>
            <a:r>
              <a:rPr lang="en-US" dirty="0" smtClean="0"/>
              <a:t>There are many methods to do so—quantitative, qualitative, formal tests</a:t>
            </a:r>
          </a:p>
          <a:p>
            <a:r>
              <a:rPr lang="en-US" dirty="0" smtClean="0"/>
              <a:t>Alternative: have stellar and clear inclusion criteria and coding of the methodology (can also test it)</a:t>
            </a:r>
          </a:p>
          <a:p>
            <a:r>
              <a:rPr lang="en-US" dirty="0" smtClean="0"/>
              <a:t>But then </a:t>
            </a:r>
            <a:r>
              <a:rPr lang="en-US" dirty="0" smtClean="0"/>
              <a:t>there is…. </a:t>
            </a:r>
            <a:r>
              <a:rPr lang="en-US" dirty="0" smtClean="0">
                <a:hlinkClick r:id="rId2"/>
              </a:rPr>
              <a:t>http://twentytwowords.com/scientists-explain-their-processes-with-a-little-too-much-honesty-17-pictures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consuming</a:t>
            </a:r>
          </a:p>
          <a:p>
            <a:r>
              <a:rPr lang="en-US" dirty="0" smtClean="0"/>
              <a:t>Goal: repeatability and transparency</a:t>
            </a:r>
          </a:p>
          <a:p>
            <a:r>
              <a:rPr lang="en-US" dirty="0" smtClean="0"/>
              <a:t>Need well-defined research Q and effect size metrics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extraction spreadsheets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265145"/>
          </a:xfrm>
        </p:spPr>
        <p:txBody>
          <a:bodyPr>
            <a:normAutofit/>
          </a:bodyPr>
          <a:lstStyle/>
          <a:p>
            <a:r>
              <a:rPr lang="en-US" dirty="0" smtClean="0"/>
              <a:t>Step One: Make a spreadsheet</a:t>
            </a:r>
          </a:p>
          <a:p>
            <a:r>
              <a:rPr lang="en-US" dirty="0" smtClean="0"/>
              <a:t>What should be included? (depends on the Q)</a:t>
            </a:r>
          </a:p>
          <a:p>
            <a:r>
              <a:rPr lang="en-US" dirty="0" smtClean="0"/>
              <a:t>Should use identifiers for data sources</a:t>
            </a:r>
          </a:p>
          <a:p>
            <a:r>
              <a:rPr lang="en-US" dirty="0" smtClean="0"/>
              <a:t>Definitely include a comments section, it’s especially helpful for re-visiting issues or flagging subjective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extraction spreadsheets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2651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Experimental Studies: method details or experimental conditions, taxa or system, treatments used</a:t>
            </a:r>
          </a:p>
          <a:p>
            <a:r>
              <a:rPr lang="en-US" dirty="0" smtClean="0"/>
              <a:t>Observational Studies:  location, site characteristics, population characteristics, conditions during observations</a:t>
            </a:r>
          </a:p>
          <a:p>
            <a:r>
              <a:rPr lang="en-US" dirty="0" smtClean="0"/>
              <a:t>What else should be included?</a:t>
            </a:r>
          </a:p>
          <a:p>
            <a:pPr lvl="1"/>
            <a:r>
              <a:rPr lang="en-US" dirty="0" smtClean="0"/>
              <a:t>Study results that are from tables, graphs, or text of a paper (methods, results)…with graphs, you may have to use software to obtain the value</a:t>
            </a:r>
          </a:p>
          <a:p>
            <a:pPr lvl="1"/>
            <a:r>
              <a:rPr lang="en-US" dirty="0" smtClean="0"/>
              <a:t>You should also highlight what goes into your spreadsheet in a </a:t>
            </a:r>
            <a:r>
              <a:rPr lang="en-US" dirty="0" err="1" smtClean="0"/>
              <a:t>pdf</a:t>
            </a:r>
            <a:r>
              <a:rPr lang="en-US" dirty="0" smtClean="0"/>
              <a:t>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Included and Excluded literature should be documented</a:t>
            </a:r>
          </a:p>
          <a:p>
            <a:r>
              <a:rPr lang="en-US" dirty="0" smtClean="0"/>
              <a:t>Also keep track of WHY a certain paper was not included</a:t>
            </a:r>
          </a:p>
          <a:p>
            <a:r>
              <a:rPr lang="en-US" dirty="0" smtClean="0"/>
              <a:t>Save them with the identifier in the table</a:t>
            </a:r>
          </a:p>
          <a:p>
            <a:r>
              <a:rPr lang="en-US" dirty="0" smtClean="0"/>
              <a:t>Think about HOW to store </a:t>
            </a:r>
            <a:r>
              <a:rPr lang="en-US" dirty="0" err="1" smtClean="0"/>
              <a:t>pdfs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71253" y="0"/>
            <a:ext cx="966647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290" y="209594"/>
            <a:ext cx="3267367" cy="604119"/>
          </a:xfrm>
          <a:prstGeom prst="rect">
            <a:avLst/>
          </a:prstGeom>
          <a:solidFill>
            <a:srgbClr val="528A02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#1 </a:t>
            </a:r>
            <a:r>
              <a:rPr lang="en-US" dirty="0" smtClean="0"/>
              <a:t>Download </a:t>
            </a:r>
            <a:r>
              <a:rPr lang="en-US" dirty="0" smtClean="0"/>
              <a:t>sources (</a:t>
            </a:r>
            <a:r>
              <a:rPr lang="en-US" dirty="0" err="1" smtClean="0"/>
              <a:t>pdfs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4950" y="1598222"/>
            <a:ext cx="3218047" cy="1232899"/>
          </a:xfrm>
          <a:prstGeom prst="rect">
            <a:avLst/>
          </a:prstGeom>
          <a:solidFill>
            <a:srgbClr val="528A02"/>
          </a:solidFill>
          <a:ln>
            <a:solidFill>
              <a:srgbClr val="99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#2 Scan tables, </a:t>
            </a:r>
            <a:r>
              <a:rPr lang="en-US" dirty="0" smtClean="0"/>
              <a:t>figures, and methods; if it meets inclusion criteria #4, if not #3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85278" y="187532"/>
            <a:ext cx="4172972" cy="724813"/>
          </a:xfrm>
          <a:prstGeom prst="rect">
            <a:avLst/>
          </a:prstGeom>
          <a:solidFill>
            <a:srgbClr val="528A02"/>
          </a:solidFill>
          <a:ln>
            <a:solidFill>
              <a:srgbClr val="99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#4 Paper succeeds, now read it closely and give it a data accession #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280" y="4943925"/>
            <a:ext cx="3218047" cy="1182238"/>
          </a:xfrm>
          <a:prstGeom prst="rect">
            <a:avLst/>
          </a:prstGeom>
          <a:solidFill>
            <a:srgbClr val="528A02"/>
          </a:solidFill>
          <a:ln>
            <a:solidFill>
              <a:srgbClr val="99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#3 Paper fails, move to irrelevant folder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85278" y="4729874"/>
            <a:ext cx="4172972" cy="1396289"/>
          </a:xfrm>
          <a:prstGeom prst="rect">
            <a:avLst/>
          </a:prstGeom>
          <a:solidFill>
            <a:srgbClr val="528A02"/>
          </a:solidFill>
          <a:ln>
            <a:solidFill>
              <a:srgbClr val="99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#7 Save your </a:t>
            </a:r>
            <a:r>
              <a:rPr lang="en-US" dirty="0" err="1" smtClean="0"/>
              <a:t>pdf</a:t>
            </a:r>
            <a:r>
              <a:rPr lang="en-US" dirty="0" smtClean="0"/>
              <a:t> in the accepted folder; make clear that the data has been entered in the spreadsheet in your accepted folder (with ACC#)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74214" y="1598222"/>
            <a:ext cx="4184036" cy="921306"/>
          </a:xfrm>
          <a:prstGeom prst="rect">
            <a:avLst/>
          </a:prstGeom>
          <a:solidFill>
            <a:srgbClr val="528A02"/>
          </a:solidFill>
          <a:ln>
            <a:solidFill>
              <a:srgbClr val="99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#5 highlight the data </a:t>
            </a:r>
            <a:r>
              <a:rPr lang="en-US" dirty="0" smtClean="0"/>
              <a:t>in the </a:t>
            </a:r>
            <a:r>
              <a:rPr lang="en-US" dirty="0" err="1" smtClean="0"/>
              <a:t>pdf</a:t>
            </a:r>
            <a:r>
              <a:rPr lang="en-US" dirty="0" smtClean="0"/>
              <a:t> that should be entered in the spreadsheet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85278" y="3054307"/>
            <a:ext cx="4172972" cy="1014259"/>
          </a:xfrm>
          <a:prstGeom prst="rect">
            <a:avLst/>
          </a:prstGeom>
          <a:solidFill>
            <a:srgbClr val="528A02"/>
          </a:solidFill>
          <a:ln>
            <a:solidFill>
              <a:srgbClr val="99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#6 Enter data you’ll use to calculate effect size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13" y="3254679"/>
            <a:ext cx="3265344" cy="1972812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5400000">
            <a:off x="1172027" y="1205174"/>
            <a:ext cx="78450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12" idx="0"/>
          </p:cNvCxnSpPr>
          <p:nvPr/>
        </p:nvCxnSpPr>
        <p:spPr>
          <a:xfrm rot="16200000" flipH="1">
            <a:off x="1582700" y="3042394"/>
            <a:ext cx="423558" cy="10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7" idx="1"/>
          </p:cNvCxnSpPr>
          <p:nvPr/>
        </p:nvCxnSpPr>
        <p:spPr>
          <a:xfrm flipV="1">
            <a:off x="3402997" y="549939"/>
            <a:ext cx="1282281" cy="16647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10" idx="0"/>
          </p:cNvCxnSpPr>
          <p:nvPr/>
        </p:nvCxnSpPr>
        <p:spPr>
          <a:xfrm rot="5400000">
            <a:off x="6426060" y="1252517"/>
            <a:ext cx="685877" cy="55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  <a:endCxn id="11" idx="0"/>
          </p:cNvCxnSpPr>
          <p:nvPr/>
        </p:nvCxnSpPr>
        <p:spPr>
          <a:xfrm rot="16200000" flipH="1">
            <a:off x="6501609" y="2784151"/>
            <a:ext cx="534779" cy="55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9" idx="0"/>
          </p:cNvCxnSpPr>
          <p:nvPr/>
        </p:nvCxnSpPr>
        <p:spPr>
          <a:xfrm rot="5400000">
            <a:off x="6441110" y="4399220"/>
            <a:ext cx="661308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9320" y="6263126"/>
            <a:ext cx="34276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4"/>
              </a:rPr>
              <a:t>http://exposexpress.files.wordpress.com/2012/05/gandalf.jpg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Two: Develop an extraction protocol</a:t>
            </a:r>
          </a:p>
          <a:p>
            <a:r>
              <a:rPr lang="en-US" dirty="0" smtClean="0"/>
              <a:t>It’s important because it outlines how you should code and extract things</a:t>
            </a:r>
            <a:endParaRPr lang="en-US" dirty="0" smtClean="0"/>
          </a:p>
          <a:p>
            <a:pPr lvl="1"/>
            <a:r>
              <a:rPr lang="en-US" dirty="0" smtClean="0"/>
              <a:t>How do you define controls and treatments?</a:t>
            </a:r>
          </a:p>
          <a:p>
            <a:pPr lvl="1"/>
            <a:r>
              <a:rPr lang="en-US" dirty="0" smtClean="0"/>
              <a:t>Which data points should you extract?</a:t>
            </a:r>
          </a:p>
          <a:p>
            <a:pPr lvl="1"/>
            <a:r>
              <a:rPr lang="en-US" dirty="0" smtClean="0"/>
              <a:t>How do you determine </a:t>
            </a:r>
            <a:r>
              <a:rPr lang="en-US" dirty="0" err="1" smtClean="0"/>
              <a:t>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And when you’re done, do a pilot test (why?)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is no empty cell coding, then R will murder you!</a:t>
            </a:r>
          </a:p>
          <a:p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NA</a:t>
            </a:r>
          </a:p>
          <a:p>
            <a:pPr lvl="2"/>
            <a:r>
              <a:rPr lang="en-US" dirty="0" smtClean="0"/>
              <a:t>“.”</a:t>
            </a:r>
          </a:p>
          <a:p>
            <a:endParaRPr lang="en-US" dirty="0" smtClean="0"/>
          </a:p>
          <a:p>
            <a:pPr marL="454025" lvl="2" indent="-454025">
              <a:spcBef>
                <a:spcPts val="2000"/>
              </a:spcBef>
              <a:buNone/>
            </a:pPr>
            <a:endParaRPr lang="en-US" dirty="0" smtClean="0"/>
          </a:p>
          <a:p>
            <a:pPr marL="454025" lvl="2" indent="-454025">
              <a:spcBef>
                <a:spcPts val="2000"/>
              </a:spcBef>
              <a:buNone/>
            </a:pPr>
            <a:r>
              <a:rPr lang="en-US" dirty="0" smtClean="0"/>
              <a:t>…Kidding</a:t>
            </a:r>
            <a:r>
              <a:rPr lang="en-US" dirty="0" smtClean="0"/>
              <a:t>, there is</a:t>
            </a:r>
            <a:r>
              <a:rPr lang="en-US" dirty="0" smtClean="0"/>
              <a:t> R code </a:t>
            </a:r>
            <a:r>
              <a:rPr lang="en-US" dirty="0" smtClean="0"/>
              <a:t>to save you!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a single spreadsheet</a:t>
            </a:r>
          </a:p>
          <a:p>
            <a:r>
              <a:rPr lang="en-US" dirty="0" smtClean="0"/>
              <a:t>Can use linked spreadsheets, with data in one and their associated sources in the other</a:t>
            </a:r>
          </a:p>
          <a:p>
            <a:r>
              <a:rPr lang="en-US" dirty="0" smtClean="0"/>
              <a:t>Also, can use relational databases</a:t>
            </a:r>
          </a:p>
          <a:p>
            <a:r>
              <a:rPr lang="en-US" dirty="0" smtClean="0"/>
              <a:t>However, most software requires a single spreadsheet (“flat file database”)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1198</TotalTime>
  <Words>555</Words>
  <Application>Microsoft Macintosh PowerPoint</Application>
  <PresentationFormat>On-screen Show (4:3)</PresentationFormat>
  <Paragraphs>62</Paragraphs>
  <Slides>10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Spectrum</vt:lpstr>
      <vt:lpstr>Extraction and Critical Data Appraisal</vt:lpstr>
      <vt:lpstr>Data Extraction</vt:lpstr>
      <vt:lpstr>Data extraction spreadsheets</vt:lpstr>
      <vt:lpstr>Data extraction spreadsheets</vt:lpstr>
      <vt:lpstr>Documenting Literature</vt:lpstr>
      <vt:lpstr>Slide 6</vt:lpstr>
      <vt:lpstr>Extraction Protocol</vt:lpstr>
      <vt:lpstr>Beware!</vt:lpstr>
      <vt:lpstr>Databases</vt:lpstr>
      <vt:lpstr>Critically Critiquing Data 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 Wilson</dc:creator>
  <cp:lastModifiedBy>Alexa Wilson</cp:lastModifiedBy>
  <cp:revision>27</cp:revision>
  <dcterms:created xsi:type="dcterms:W3CDTF">2014-02-11T16:53:33Z</dcterms:created>
  <dcterms:modified xsi:type="dcterms:W3CDTF">2014-02-12T12:51:55Z</dcterms:modified>
</cp:coreProperties>
</file>