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3.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4.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5.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7.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8.bin" ContentType="application/vnd.openxmlformats-officedocument.oleObject"/>
  <Override PartName="/ppt/notesSlides/notesSlide26.xml" ContentType="application/vnd.openxmlformats-officedocument.presentationml.notesSlide+xml"/>
  <Override PartName="/ppt/embeddings/oleObject29.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81" r:id="rId3"/>
    <p:sldId id="297" r:id="rId4"/>
    <p:sldId id="284" r:id="rId5"/>
    <p:sldId id="293" r:id="rId6"/>
    <p:sldId id="285" r:id="rId7"/>
    <p:sldId id="286" r:id="rId8"/>
    <p:sldId id="287" r:id="rId9"/>
    <p:sldId id="288" r:id="rId10"/>
    <p:sldId id="289" r:id="rId11"/>
    <p:sldId id="290" r:id="rId12"/>
    <p:sldId id="291" r:id="rId13"/>
    <p:sldId id="298" r:id="rId14"/>
    <p:sldId id="260" r:id="rId15"/>
    <p:sldId id="261" r:id="rId16"/>
    <p:sldId id="262" r:id="rId17"/>
    <p:sldId id="263" r:id="rId18"/>
    <p:sldId id="265" r:id="rId19"/>
    <p:sldId id="266" r:id="rId20"/>
    <p:sldId id="267" r:id="rId21"/>
    <p:sldId id="268" r:id="rId22"/>
    <p:sldId id="269" r:id="rId23"/>
    <p:sldId id="272" r:id="rId24"/>
    <p:sldId id="273" r:id="rId25"/>
    <p:sldId id="274" r:id="rId26"/>
    <p:sldId id="275" r:id="rId27"/>
    <p:sldId id="277" r:id="rId28"/>
    <p:sldId id="278" r:id="rId29"/>
    <p:sldId id="294" r:id="rId30"/>
    <p:sldId id="296" r:id="rId31"/>
    <p:sldId id="299" r:id="rId32"/>
    <p:sldId id="280" r:id="rId33"/>
    <p:sldId id="30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16" autoAdjust="0"/>
  </p:normalViewPr>
  <p:slideViewPr>
    <p:cSldViewPr snapToGrid="0" snapToObjects="1" showGuides="1">
      <p:cViewPr varScale="1">
        <p:scale>
          <a:sx n="118" d="100"/>
          <a:sy n="118" d="100"/>
        </p:scale>
        <p:origin x="-2144" y="-120"/>
      </p:cViewPr>
      <p:guideLst>
        <p:guide orient="horz" pos="1421"/>
        <p:guide pos="475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image" Target="../media/image9.e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image" Target="../media/image9.emf"/><Relationship Id="rId2"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image" Target="../media/image9.emf"/><Relationship Id="rId2"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image" Target="../media/image9.emf"/><Relationship Id="rId2"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2F81B-E943-7241-AE41-C36070B0CB51}" type="datetimeFigureOut">
              <a:rPr lang="en-US" smtClean="0"/>
              <a:pPr/>
              <a:t>2014-04-09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C4398-D31D-8641-9CCA-9265021E817A}" type="slidenum">
              <a:rPr lang="en-US" smtClean="0"/>
              <a:pPr/>
              <a:t>‹#›</a:t>
            </a:fld>
            <a:endParaRPr lang="en-US"/>
          </a:p>
        </p:txBody>
      </p:sp>
    </p:spTree>
    <p:extLst>
      <p:ext uri="{BB962C8B-B14F-4D97-AF65-F5344CB8AC3E}">
        <p14:creationId xmlns:p14="http://schemas.microsoft.com/office/powerpoint/2010/main" val="24112043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statement from </a:t>
            </a:r>
            <a:r>
              <a:rPr lang="pl-PL" dirty="0" smtClean="0"/>
              <a:t>http://</a:t>
            </a:r>
            <a:r>
              <a:rPr lang="pl-PL" dirty="0" err="1" smtClean="0"/>
              <a:t>astronomy.swin.edu.au</a:t>
            </a:r>
            <a:r>
              <a:rPr lang="pl-PL" dirty="0" smtClean="0"/>
              <a:t>/~</a:t>
            </a:r>
            <a:r>
              <a:rPr lang="pl-PL" dirty="0" err="1" smtClean="0"/>
              <a:t>cblake</a:t>
            </a:r>
            <a:r>
              <a:rPr lang="pl-PL" dirty="0" smtClean="0"/>
              <a:t>/StatsLecture4.pdf</a:t>
            </a:r>
            <a:endParaRPr lang="en-US" dirty="0" smtClean="0"/>
          </a:p>
          <a:p>
            <a:endParaRPr lang="en-US" dirty="0" smtClean="0"/>
          </a:p>
          <a:p>
            <a:r>
              <a:rPr lang="en-US" dirty="0" smtClean="0"/>
              <a:t>Philosophy of science : we do not “rule out” models, just determine their relative probabilities</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1</a:t>
            </a:fld>
            <a:endParaRPr lang="en-US"/>
          </a:p>
        </p:txBody>
      </p:sp>
    </p:spTree>
    <p:extLst>
      <p:ext uri="{BB962C8B-B14F-4D97-AF65-F5344CB8AC3E}">
        <p14:creationId xmlns:p14="http://schemas.microsoft.com/office/powerpoint/2010/main" val="42295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Bayes</a:t>
            </a:r>
            <a:r>
              <a:rPr lang="en-US" baseline="0" dirty="0" smtClean="0"/>
              <a:t> – with multiple parameters, uncommon data distributions and missing data</a:t>
            </a:r>
          </a:p>
          <a:p>
            <a:pPr marL="171450" indent="-171450">
              <a:buFontTx/>
              <a:buChar char="-"/>
            </a:pPr>
            <a:r>
              <a:rPr lang="en-US" baseline="0" dirty="0" smtClean="0"/>
              <a:t>And when true values aren’t known (unlike in moment based)</a:t>
            </a:r>
          </a:p>
          <a:p>
            <a:pPr marL="0" indent="0">
              <a:buFontTx/>
              <a:buNone/>
            </a:pPr>
            <a:r>
              <a:rPr lang="en-US" baseline="0" dirty="0" smtClean="0"/>
              <a:t>Explicit statement of current state </a:t>
            </a:r>
            <a:r>
              <a:rPr lang="en-US" baseline="0" smtClean="0"/>
              <a:t>of knowledge</a:t>
            </a:r>
            <a:endParaRPr lang="en-US" baseline="0" dirty="0" smtClean="0"/>
          </a:p>
        </p:txBody>
      </p:sp>
      <p:sp>
        <p:nvSpPr>
          <p:cNvPr id="4" name="Slide Number Placeholder 3"/>
          <p:cNvSpPr>
            <a:spLocks noGrp="1"/>
          </p:cNvSpPr>
          <p:nvPr>
            <p:ph type="sldNum" sz="quarter" idx="10"/>
          </p:nvPr>
        </p:nvSpPr>
        <p:spPr/>
        <p:txBody>
          <a:bodyPr/>
          <a:lstStyle/>
          <a:p>
            <a:fld id="{99DC4398-D31D-8641-9CCA-9265021E817A}" type="slidenum">
              <a:rPr lang="en-US" smtClean="0"/>
              <a:pPr/>
              <a:t>12</a:t>
            </a:fld>
            <a:endParaRPr lang="en-US"/>
          </a:p>
        </p:txBody>
      </p:sp>
    </p:spTree>
    <p:extLst>
      <p:ext uri="{BB962C8B-B14F-4D97-AF65-F5344CB8AC3E}">
        <p14:creationId xmlns:p14="http://schemas.microsoft.com/office/powerpoint/2010/main" val="77266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Bayes</a:t>
            </a:r>
            <a:r>
              <a:rPr lang="en-US" baseline="0" dirty="0" smtClean="0"/>
              <a:t> – with multiple parameters, uncommon data distributions and missing data</a:t>
            </a:r>
          </a:p>
          <a:p>
            <a:pPr marL="171450" indent="-171450">
              <a:buFontTx/>
              <a:buChar char="-"/>
            </a:pPr>
            <a:r>
              <a:rPr lang="en-US" baseline="0" dirty="0" smtClean="0"/>
              <a:t>And when true values aren’t known (unlike in moment based)</a:t>
            </a:r>
          </a:p>
          <a:p>
            <a:pPr marL="0" indent="0">
              <a:buFontTx/>
              <a:buNone/>
            </a:pPr>
            <a:r>
              <a:rPr lang="en-US" baseline="0" dirty="0" smtClean="0"/>
              <a:t>Explicit statement of current state of knowledge</a:t>
            </a:r>
          </a:p>
          <a:p>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13</a:t>
            </a:fld>
            <a:endParaRPr lang="en-US"/>
          </a:p>
        </p:txBody>
      </p:sp>
    </p:spTree>
    <p:extLst>
      <p:ext uri="{BB962C8B-B14F-4D97-AF65-F5344CB8AC3E}">
        <p14:creationId xmlns:p14="http://schemas.microsoft.com/office/powerpoint/2010/main" val="77266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know theta</a:t>
            </a:r>
            <a:r>
              <a:rPr lang="en-US" baseline="0" dirty="0" smtClean="0"/>
              <a:t> </a:t>
            </a:r>
            <a:r>
              <a:rPr lang="en-US" baseline="0" dirty="0" err="1" smtClean="0"/>
              <a:t>i</a:t>
            </a:r>
            <a:r>
              <a:rPr lang="en-US" baseline="0" dirty="0" smtClean="0"/>
              <a:t>, each study’s mean, but what we do know is that it is normally distributed around mean mu, with variance tau-squared.</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16</a:t>
            </a:fld>
            <a:endParaRPr lang="en-US"/>
          </a:p>
        </p:txBody>
      </p:sp>
    </p:spTree>
    <p:extLst>
      <p:ext uri="{BB962C8B-B14F-4D97-AF65-F5344CB8AC3E}">
        <p14:creationId xmlns:p14="http://schemas.microsoft.com/office/powerpoint/2010/main" val="3791260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know theta</a:t>
            </a:r>
            <a:r>
              <a:rPr lang="en-US" baseline="0" dirty="0" smtClean="0"/>
              <a:t> </a:t>
            </a:r>
            <a:r>
              <a:rPr lang="en-US" baseline="0" dirty="0" err="1" smtClean="0"/>
              <a:t>i</a:t>
            </a:r>
            <a:r>
              <a:rPr lang="en-US" baseline="0" dirty="0" smtClean="0"/>
              <a:t>, each study’s mean, but what we do know is that it is normally distributed around mean mu, with variance tau</a:t>
            </a:r>
            <a:r>
              <a:rPr lang="en-US" baseline="0" smtClean="0"/>
              <a:t>-squared.</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17</a:t>
            </a:fld>
            <a:endParaRPr lang="en-US"/>
          </a:p>
        </p:txBody>
      </p:sp>
    </p:spTree>
    <p:extLst>
      <p:ext uri="{BB962C8B-B14F-4D97-AF65-F5344CB8AC3E}">
        <p14:creationId xmlns:p14="http://schemas.microsoft.com/office/powerpoint/2010/main" val="379126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know theta</a:t>
            </a:r>
            <a:r>
              <a:rPr lang="en-US" baseline="0" dirty="0" smtClean="0"/>
              <a:t> </a:t>
            </a:r>
            <a:r>
              <a:rPr lang="en-US" baseline="0" dirty="0" err="1" smtClean="0"/>
              <a:t>i</a:t>
            </a:r>
            <a:r>
              <a:rPr lang="en-US" baseline="0" dirty="0" smtClean="0"/>
              <a:t>, each study’s mean, but what we do know is that it is normally distributed around mean mu, with variance tau</a:t>
            </a:r>
            <a:r>
              <a:rPr lang="en-US" baseline="0" smtClean="0"/>
              <a:t>-squared.</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18</a:t>
            </a:fld>
            <a:endParaRPr lang="en-US"/>
          </a:p>
        </p:txBody>
      </p:sp>
    </p:spTree>
    <p:extLst>
      <p:ext uri="{BB962C8B-B14F-4D97-AF65-F5344CB8AC3E}">
        <p14:creationId xmlns:p14="http://schemas.microsoft.com/office/powerpoint/2010/main" val="379126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know theta</a:t>
            </a:r>
            <a:r>
              <a:rPr lang="en-US" baseline="0" dirty="0" smtClean="0"/>
              <a:t> </a:t>
            </a:r>
            <a:r>
              <a:rPr lang="en-US" baseline="0" dirty="0" err="1" smtClean="0"/>
              <a:t>i</a:t>
            </a:r>
            <a:r>
              <a:rPr lang="en-US" baseline="0" dirty="0" smtClean="0"/>
              <a:t>, each study’s mean, but what we do know is that it is normally distributed around mean mu, with variance tau-squared.</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19</a:t>
            </a:fld>
            <a:endParaRPr lang="en-US"/>
          </a:p>
        </p:txBody>
      </p:sp>
    </p:spTree>
    <p:extLst>
      <p:ext uri="{BB962C8B-B14F-4D97-AF65-F5344CB8AC3E}">
        <p14:creationId xmlns:p14="http://schemas.microsoft.com/office/powerpoint/2010/main" val="379126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20</a:t>
            </a:fld>
            <a:endParaRPr lang="en-US"/>
          </a:p>
        </p:txBody>
      </p:sp>
    </p:spTree>
    <p:extLst>
      <p:ext uri="{BB962C8B-B14F-4D97-AF65-F5344CB8AC3E}">
        <p14:creationId xmlns:p14="http://schemas.microsoft.com/office/powerpoint/2010/main" val="2891852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21</a:t>
            </a:fld>
            <a:endParaRPr lang="en-US"/>
          </a:p>
        </p:txBody>
      </p:sp>
    </p:spTree>
    <p:extLst>
      <p:ext uri="{BB962C8B-B14F-4D97-AF65-F5344CB8AC3E}">
        <p14:creationId xmlns:p14="http://schemas.microsoft.com/office/powerpoint/2010/main" val="381528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not sure this is right about the peak is where the best parameter estimates are? Feel free to redo this slide. </a:t>
            </a:r>
            <a:r>
              <a:rPr lang="en-US" baseline="0" dirty="0" smtClean="0">
                <a:sym typeface="Wingdings"/>
              </a:rPr>
              <a:t>I think you are right, but if not, you are close and this makes perfect sense.</a:t>
            </a:r>
            <a:endParaRPr lang="en-US" baseline="0" dirty="0" smtClean="0"/>
          </a:p>
          <a:p>
            <a:endParaRPr lang="en-US" baseline="0" dirty="0" smtClean="0"/>
          </a:p>
          <a:p>
            <a:r>
              <a:rPr lang="en-US" baseline="0" dirty="0" smtClean="0"/>
              <a:t>MCMC is part of what helps us deal with complicated data structures. </a:t>
            </a:r>
          </a:p>
          <a:p>
            <a:r>
              <a:rPr lang="en-US" baseline="0" dirty="0" smtClean="0"/>
              <a:t>As we said we often use Bayes when we’re dealing with complicated data structures or missing data. Often we cannot produce analytical solutions to be like boom, here’s our posterior distribution. So it exists, we just don’t know what it looks like until we sample over it. It’s more complicated than this but at the most simple level it takes a set of parameter values and says okay, what is the probability of this happening and depending on some more math, it will be like okay, so the probability of these is X and then move on to sample another part of the distribution so that bit by bit, we build up what our posterior looks like. </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23</a:t>
            </a:fld>
            <a:endParaRPr lang="en-US"/>
          </a:p>
        </p:txBody>
      </p:sp>
    </p:spTree>
    <p:extLst>
      <p:ext uri="{BB962C8B-B14F-4D97-AF65-F5344CB8AC3E}">
        <p14:creationId xmlns:p14="http://schemas.microsoft.com/office/powerpoint/2010/main" val="3421581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each of these is the</a:t>
            </a:r>
            <a:r>
              <a:rPr lang="en-US" baseline="0" dirty="0" smtClean="0"/>
              <a:t> outcome of 10000 sampling events of the posterior distributions for each.</a:t>
            </a:r>
            <a:endParaRPr lang="en-US" dirty="0" smtClean="0"/>
          </a:p>
          <a:p>
            <a:r>
              <a:rPr lang="en-US" dirty="0" smtClean="0"/>
              <a:t>Here are the posterior</a:t>
            </a:r>
            <a:r>
              <a:rPr lang="en-US" baseline="0" dirty="0" smtClean="0"/>
              <a:t> probabilities for each of the species in the analysis. The solid black dots are the measured effect sizes for each species (Hedge’s D). We can see that when estimates were very precise, and the within study variances were small, like </a:t>
            </a:r>
            <a:r>
              <a:rPr lang="en-US" baseline="0" dirty="0" err="1" smtClean="0"/>
              <a:t>Pectinophora</a:t>
            </a:r>
            <a:r>
              <a:rPr lang="en-US" baseline="0" dirty="0" smtClean="0"/>
              <a:t> </a:t>
            </a:r>
            <a:r>
              <a:rPr lang="en-US" baseline="0" dirty="0" err="1" smtClean="0"/>
              <a:t>gossypiella</a:t>
            </a:r>
            <a:r>
              <a:rPr lang="en-US" baseline="0" dirty="0" smtClean="0"/>
              <a:t>, the </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24</a:t>
            </a:fld>
            <a:endParaRPr lang="en-US"/>
          </a:p>
        </p:txBody>
      </p:sp>
    </p:spTree>
    <p:extLst>
      <p:ext uri="{BB962C8B-B14F-4D97-AF65-F5344CB8AC3E}">
        <p14:creationId xmlns:p14="http://schemas.microsoft.com/office/powerpoint/2010/main" val="141826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Might need to explain what ‘true’ estimates are.</a:t>
            </a:r>
          </a:p>
          <a:p>
            <a:endParaRPr lang="en-US" dirty="0"/>
          </a:p>
        </p:txBody>
      </p:sp>
      <p:sp>
        <p:nvSpPr>
          <p:cNvPr id="4" name="Slide Number Placeholder 3"/>
          <p:cNvSpPr>
            <a:spLocks noGrp="1"/>
          </p:cNvSpPr>
          <p:nvPr>
            <p:ph type="sldNum" sz="quarter" idx="10"/>
          </p:nvPr>
        </p:nvSpPr>
        <p:spPr/>
        <p:txBody>
          <a:bodyPr/>
          <a:lstStyle/>
          <a:p>
            <a:fld id="{81D3B471-9C9A-584B-821F-82849BB2AD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posterior</a:t>
            </a:r>
            <a:r>
              <a:rPr lang="en-US" baseline="0" dirty="0" smtClean="0"/>
              <a:t> probabilities for each of the species in the analysis. The solid black dots are the measured effect sizes for each species (Hedge’s D). We can see that when estimates were very precise, and the within study variances were small, like </a:t>
            </a:r>
            <a:r>
              <a:rPr lang="en-US" baseline="0" dirty="0" err="1" smtClean="0"/>
              <a:t>Pectinophora</a:t>
            </a:r>
            <a:r>
              <a:rPr lang="en-US" baseline="0" dirty="0" smtClean="0"/>
              <a:t> </a:t>
            </a:r>
            <a:r>
              <a:rPr lang="en-US" baseline="0" dirty="0" err="1" smtClean="0"/>
              <a:t>gossypiella</a:t>
            </a:r>
            <a:r>
              <a:rPr lang="en-US" baseline="0" dirty="0" smtClean="0"/>
              <a:t>. But when variances are big, there is shrinkage (what is shrinkage again?) where the estimate of the mean for this sample is still close to 0.33 even though the measured value was smaller. </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25</a:t>
            </a:fld>
            <a:endParaRPr lang="en-US"/>
          </a:p>
        </p:txBody>
      </p:sp>
    </p:spTree>
    <p:extLst>
      <p:ext uri="{BB962C8B-B14F-4D97-AF65-F5344CB8AC3E}">
        <p14:creationId xmlns:p14="http://schemas.microsoft.com/office/powerpoint/2010/main" val="141826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we calculate the posterior probability of positive effect size by integrating over mu &gt; 0 on our grand mean posterior distribution?</a:t>
            </a:r>
          </a:p>
          <a:p>
            <a:endParaRPr lang="en-US" baseline="0" dirty="0" smtClean="0"/>
          </a:p>
          <a:p>
            <a:r>
              <a:rPr lang="en-US" baseline="0" dirty="0" smtClean="0"/>
              <a:t>Out of 10 000 runs all 10 000 estimates had a positive effect size, and because our posterior probability always had a positive effect size, we can say that we are almost certain that the effect is positive.</a:t>
            </a:r>
          </a:p>
          <a:p>
            <a:endParaRPr lang="en-US" baseline="0" dirty="0" smtClean="0"/>
          </a:p>
          <a:p>
            <a:r>
              <a:rPr lang="en-US" baseline="0" dirty="0" smtClean="0"/>
              <a:t>**Also, in </a:t>
            </a:r>
            <a:r>
              <a:rPr lang="en-US" baseline="0" dirty="0" err="1" smtClean="0"/>
              <a:t>Bayes</a:t>
            </a:r>
            <a:r>
              <a:rPr lang="en-US" baseline="0" dirty="0" smtClean="0"/>
              <a:t> interpretation, that is like saying: “There is a 100% probability that the effect size is </a:t>
            </a:r>
            <a:r>
              <a:rPr lang="en-US" baseline="0" dirty="0" err="1" smtClean="0"/>
              <a:t>postiive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26</a:t>
            </a:fld>
            <a:endParaRPr lang="en-US"/>
          </a:p>
        </p:txBody>
      </p:sp>
    </p:spTree>
    <p:extLst>
      <p:ext uri="{BB962C8B-B14F-4D97-AF65-F5344CB8AC3E}">
        <p14:creationId xmlns:p14="http://schemas.microsoft.com/office/powerpoint/2010/main" val="1934987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a:t>
            </a:r>
            <a:r>
              <a:rPr lang="en-US" baseline="0" dirty="0" smtClean="0"/>
              <a:t> were using likelihood we would have to exclude these three studies. But we have to be careful to exclude these data because there might be a reason for the absence of the data and it being missing might not be random so we could risk biasing our results. It also means that we reduce the power of our analysis. </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27</a:t>
            </a:fld>
            <a:endParaRPr lang="en-US"/>
          </a:p>
        </p:txBody>
      </p:sp>
    </p:spTree>
    <p:extLst>
      <p:ext uri="{BB962C8B-B14F-4D97-AF65-F5344CB8AC3E}">
        <p14:creationId xmlns:p14="http://schemas.microsoft.com/office/powerpoint/2010/main" val="193498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a:t>
            </a:r>
            <a:r>
              <a:rPr lang="en-US" baseline="0" dirty="0" smtClean="0"/>
              <a:t> were using likelihood we would have to exclude these three studies. But we have to be careful to exclude these data because there might be a reason for the absence of the data and it being missing might not be random so we could risk biasing our results. It also means that we reduce the power of our analysis. </a:t>
            </a:r>
          </a:p>
          <a:p>
            <a:endParaRPr lang="en-US" baseline="0" dirty="0" smtClean="0"/>
          </a:p>
          <a:p>
            <a:r>
              <a:rPr lang="en-US" baseline="0" dirty="0" smtClean="0"/>
              <a:t>And while we do not know the extent to which these species are polyandrous or </a:t>
            </a:r>
            <a:r>
              <a:rPr lang="en-US" baseline="0" dirty="0" err="1" smtClean="0"/>
              <a:t>monandrous</a:t>
            </a:r>
            <a:r>
              <a:rPr lang="en-US" baseline="0" dirty="0" smtClean="0"/>
              <a:t>, we do know that </a:t>
            </a:r>
            <a:r>
              <a:rPr lang="en-US" baseline="0" dirty="0" err="1" smtClean="0"/>
              <a:t>Busseola</a:t>
            </a:r>
            <a:r>
              <a:rPr lang="en-US" baseline="0" dirty="0" smtClean="0"/>
              <a:t> </a:t>
            </a:r>
            <a:r>
              <a:rPr lang="en-US" baseline="0" dirty="0" err="1" smtClean="0"/>
              <a:t>fusca</a:t>
            </a:r>
            <a:r>
              <a:rPr lang="en-US" baseline="0" dirty="0" smtClean="0"/>
              <a:t> is </a:t>
            </a:r>
            <a:r>
              <a:rPr lang="en-US" baseline="0" dirty="0" err="1" smtClean="0"/>
              <a:t>monandrous</a:t>
            </a:r>
            <a:r>
              <a:rPr lang="en-US" baseline="0" dirty="0" smtClean="0"/>
              <a:t> while </a:t>
            </a:r>
            <a:r>
              <a:rPr lang="en-US" baseline="0" dirty="0" err="1" smtClean="0"/>
              <a:t>Papilio</a:t>
            </a:r>
            <a:r>
              <a:rPr lang="en-US" baseline="0" dirty="0" smtClean="0"/>
              <a:t> </a:t>
            </a:r>
            <a:r>
              <a:rPr lang="en-US" baseline="0" dirty="0" err="1" smtClean="0"/>
              <a:t>machaon</a:t>
            </a:r>
            <a:r>
              <a:rPr lang="en-US" baseline="0" dirty="0" smtClean="0"/>
              <a:t> and </a:t>
            </a:r>
            <a:r>
              <a:rPr lang="en-US" baseline="0" dirty="0" err="1" smtClean="0"/>
              <a:t>Eurema</a:t>
            </a:r>
            <a:r>
              <a:rPr lang="en-US" baseline="0" dirty="0" smtClean="0"/>
              <a:t> </a:t>
            </a:r>
            <a:r>
              <a:rPr lang="en-US" baseline="0" dirty="0" err="1" smtClean="0"/>
              <a:t>hecabe</a:t>
            </a:r>
            <a:r>
              <a:rPr lang="en-US" baseline="0" dirty="0" smtClean="0"/>
              <a:t> are both polyandrous. </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28</a:t>
            </a:fld>
            <a:endParaRPr lang="en-US"/>
          </a:p>
        </p:txBody>
      </p:sp>
    </p:spTree>
    <p:extLst>
      <p:ext uri="{BB962C8B-B14F-4D97-AF65-F5344CB8AC3E}">
        <p14:creationId xmlns:p14="http://schemas.microsoft.com/office/powerpoint/2010/main" val="1934987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a:t>
            </a:r>
            <a:r>
              <a:rPr lang="en-US" baseline="0" dirty="0" smtClean="0"/>
              <a:t> were using likelihood we would have to exclude these three studies. But we have to be careful to exclude these data because there might be a reason for the absence of the data and it being missing might not be random so we could risk biasing our results. It also means that we reduce the power of our analysis. </a:t>
            </a:r>
          </a:p>
          <a:p>
            <a:endParaRPr lang="en-US" baseline="0" dirty="0" smtClean="0"/>
          </a:p>
          <a:p>
            <a:r>
              <a:rPr lang="en-US" baseline="0" dirty="0" smtClean="0"/>
              <a:t>And while we do not know the extent to which these species are polyandrous or </a:t>
            </a:r>
            <a:r>
              <a:rPr lang="en-US" baseline="0" dirty="0" err="1" smtClean="0"/>
              <a:t>monandrous</a:t>
            </a:r>
            <a:r>
              <a:rPr lang="en-US" baseline="0" dirty="0" smtClean="0"/>
              <a:t>, we do know that </a:t>
            </a:r>
            <a:r>
              <a:rPr lang="en-US" baseline="0" dirty="0" err="1" smtClean="0"/>
              <a:t>Busseola</a:t>
            </a:r>
            <a:r>
              <a:rPr lang="en-US" baseline="0" dirty="0" smtClean="0"/>
              <a:t> </a:t>
            </a:r>
            <a:r>
              <a:rPr lang="en-US" baseline="0" dirty="0" err="1" smtClean="0"/>
              <a:t>fusca</a:t>
            </a:r>
            <a:r>
              <a:rPr lang="en-US" baseline="0" dirty="0" smtClean="0"/>
              <a:t> is </a:t>
            </a:r>
            <a:r>
              <a:rPr lang="en-US" baseline="0" dirty="0" err="1" smtClean="0"/>
              <a:t>monandrous</a:t>
            </a:r>
            <a:r>
              <a:rPr lang="en-US" baseline="0" dirty="0" smtClean="0"/>
              <a:t> while </a:t>
            </a:r>
            <a:r>
              <a:rPr lang="en-US" baseline="0" dirty="0" err="1" smtClean="0"/>
              <a:t>Papilio</a:t>
            </a:r>
            <a:r>
              <a:rPr lang="en-US" baseline="0" dirty="0" smtClean="0"/>
              <a:t> </a:t>
            </a:r>
            <a:r>
              <a:rPr lang="en-US" baseline="0" dirty="0" err="1" smtClean="0"/>
              <a:t>machaon</a:t>
            </a:r>
            <a:r>
              <a:rPr lang="en-US" baseline="0" dirty="0" smtClean="0"/>
              <a:t> and </a:t>
            </a:r>
            <a:r>
              <a:rPr lang="en-US" baseline="0" dirty="0" err="1" smtClean="0"/>
              <a:t>Eurema</a:t>
            </a:r>
            <a:r>
              <a:rPr lang="en-US" baseline="0" dirty="0" smtClean="0"/>
              <a:t> </a:t>
            </a:r>
            <a:r>
              <a:rPr lang="en-US" baseline="0" dirty="0" err="1" smtClean="0"/>
              <a:t>hecabe</a:t>
            </a:r>
            <a:r>
              <a:rPr lang="en-US" baseline="0" dirty="0" smtClean="0"/>
              <a:t> are both polyandrous. </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29</a:t>
            </a:fld>
            <a:endParaRPr lang="en-US"/>
          </a:p>
        </p:txBody>
      </p:sp>
    </p:spTree>
    <p:extLst>
      <p:ext uri="{BB962C8B-B14F-4D97-AF65-F5344CB8AC3E}">
        <p14:creationId xmlns:p14="http://schemas.microsoft.com/office/powerpoint/2010/main" val="1934987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30</a:t>
            </a:fld>
            <a:endParaRPr lang="en-US"/>
          </a:p>
        </p:txBody>
      </p:sp>
    </p:spTree>
    <p:extLst>
      <p:ext uri="{BB962C8B-B14F-4D97-AF65-F5344CB8AC3E}">
        <p14:creationId xmlns:p14="http://schemas.microsoft.com/office/powerpoint/2010/main" val="3815289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31</a:t>
            </a:fld>
            <a:endParaRPr lang="en-US"/>
          </a:p>
        </p:txBody>
      </p:sp>
    </p:spTree>
    <p:extLst>
      <p:ext uri="{BB962C8B-B14F-4D97-AF65-F5344CB8AC3E}">
        <p14:creationId xmlns:p14="http://schemas.microsoft.com/office/powerpoint/2010/main" val="381528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32</a:t>
            </a:fld>
            <a:endParaRPr lang="en-US"/>
          </a:p>
        </p:txBody>
      </p:sp>
    </p:spTree>
    <p:extLst>
      <p:ext uri="{BB962C8B-B14F-4D97-AF65-F5344CB8AC3E}">
        <p14:creationId xmlns:p14="http://schemas.microsoft.com/office/powerpoint/2010/main" val="1934987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There are unique diagnostics and some differences in interpreting results</a:t>
            </a:r>
          </a:p>
          <a:p>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33</a:t>
            </a:fld>
            <a:endParaRPr lang="en-US"/>
          </a:p>
        </p:txBody>
      </p:sp>
    </p:spTree>
    <p:extLst>
      <p:ext uri="{BB962C8B-B14F-4D97-AF65-F5344CB8AC3E}">
        <p14:creationId xmlns:p14="http://schemas.microsoft.com/office/powerpoint/2010/main" val="141029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buNone/>
            </a:pPr>
            <a:r>
              <a:rPr lang="en" dirty="0" smtClean="0"/>
              <a:t>FREQUENTIST IS MM, LS, and LL!!!!!!</a:t>
            </a:r>
          </a:p>
          <a:p>
            <a:pPr lvl="0" rtl="0">
              <a:buNone/>
            </a:pPr>
            <a:r>
              <a:rPr lang="en" dirty="0" smtClean="0"/>
              <a:t>--Frequentist is what is most commonly used, most of what you have learned, what you are familiar with</a:t>
            </a:r>
          </a:p>
          <a:p>
            <a:pPr lvl="0" rtl="0">
              <a:buNone/>
            </a:pPr>
            <a:r>
              <a:rPr lang="en" dirty="0" smtClean="0"/>
              <a:t>--probability of data given the model parameters</a:t>
            </a:r>
          </a:p>
          <a:p>
            <a:pPr lvl="0" rtl="0">
              <a:buNone/>
            </a:pPr>
            <a:r>
              <a:rPr lang="en" dirty="0" smtClean="0"/>
              <a:t>--It’s like you are looking at the data in a vacuum; you are looking at one study in your analysis; you ignore any prior information</a:t>
            </a:r>
          </a:p>
          <a:p>
            <a:pPr lvl="0" rtl="0">
              <a:buNone/>
            </a:pPr>
            <a:r>
              <a:rPr lang="en" dirty="0" smtClean="0"/>
              <a:t>--There is no incorporation of prior information...that is typically incorporated once you get to the discussion section of your paper</a:t>
            </a:r>
          </a:p>
          <a:p>
            <a:pPr>
              <a:buNone/>
            </a:pPr>
            <a:r>
              <a:rPr lang="en" dirty="0" smtClean="0"/>
              <a:t> </a:t>
            </a:r>
          </a:p>
          <a:p>
            <a:endParaRPr lang="en-US" dirty="0"/>
          </a:p>
        </p:txBody>
      </p:sp>
      <p:sp>
        <p:nvSpPr>
          <p:cNvPr id="4" name="Slide Number Placeholder 3"/>
          <p:cNvSpPr>
            <a:spLocks noGrp="1"/>
          </p:cNvSpPr>
          <p:nvPr>
            <p:ph type="sldNum" sz="quarter" idx="10"/>
          </p:nvPr>
        </p:nvSpPr>
        <p:spPr/>
        <p:txBody>
          <a:bodyPr/>
          <a:lstStyle/>
          <a:p>
            <a:fld id="{81D3B471-9C9A-584B-821F-82849BB2AD3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The p(data) on the bottom is just a correction factor so the probabilities equal to 1</a:t>
            </a:r>
          </a:p>
          <a:p>
            <a:endParaRPr lang="en-US" dirty="0"/>
          </a:p>
        </p:txBody>
      </p:sp>
      <p:sp>
        <p:nvSpPr>
          <p:cNvPr id="4" name="Slide Number Placeholder 3"/>
          <p:cNvSpPr>
            <a:spLocks noGrp="1"/>
          </p:cNvSpPr>
          <p:nvPr>
            <p:ph type="sldNum" sz="quarter" idx="10"/>
          </p:nvPr>
        </p:nvSpPr>
        <p:spPr/>
        <p:txBody>
          <a:bodyPr/>
          <a:lstStyle/>
          <a:p>
            <a:fld id="{81D3B471-9C9A-584B-821F-82849BB2AD3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The p(data) on the bottom is just a correction factor so the probabilities equal to 1</a:t>
            </a:r>
          </a:p>
          <a:p>
            <a:endParaRPr lang="en-US" dirty="0"/>
          </a:p>
        </p:txBody>
      </p:sp>
      <p:sp>
        <p:nvSpPr>
          <p:cNvPr id="4" name="Slide Number Placeholder 3"/>
          <p:cNvSpPr>
            <a:spLocks noGrp="1"/>
          </p:cNvSpPr>
          <p:nvPr>
            <p:ph type="sldNum" sz="quarter" idx="10"/>
          </p:nvPr>
        </p:nvSpPr>
        <p:spPr/>
        <p:txBody>
          <a:bodyPr/>
          <a:lstStyle/>
          <a:p>
            <a:fld id="{81D3B471-9C9A-584B-821F-82849BB2AD3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dirty="0" smtClean="0"/>
              <a:t>with Bayes you can actually get estimates for these</a:t>
            </a:r>
          </a:p>
          <a:p>
            <a:endParaRPr lang="en-US" dirty="0"/>
          </a:p>
        </p:txBody>
      </p:sp>
      <p:sp>
        <p:nvSpPr>
          <p:cNvPr id="4" name="Slide Number Placeholder 3"/>
          <p:cNvSpPr>
            <a:spLocks noGrp="1"/>
          </p:cNvSpPr>
          <p:nvPr>
            <p:ph type="sldNum" sz="quarter" idx="10"/>
          </p:nvPr>
        </p:nvSpPr>
        <p:spPr/>
        <p:txBody>
          <a:bodyPr/>
          <a:lstStyle/>
          <a:p>
            <a:fld id="{81D3B471-9C9A-584B-821F-82849BB2AD3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Conjugate is obsolete….it was used more in the days prior to</a:t>
            </a:r>
            <a:r>
              <a:rPr lang="en-US" baseline="0" dirty="0" smtClean="0"/>
              <a:t> this sort of computational capacity.  It is basically taking your data with whatever distribution and your prior, which is complimentary distribution, and spitting out a posterior that is analytically feasible.</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that variances cannot be negative (squared values)</a:t>
            </a:r>
            <a:endParaRPr lang="en-US" dirty="0"/>
          </a:p>
        </p:txBody>
      </p:sp>
      <p:sp>
        <p:nvSpPr>
          <p:cNvPr id="4" name="Slide Number Placeholder 3"/>
          <p:cNvSpPr>
            <a:spLocks noGrp="1"/>
          </p:cNvSpPr>
          <p:nvPr>
            <p:ph type="sldNum" sz="quarter" idx="10"/>
          </p:nvPr>
        </p:nvSpPr>
        <p:spPr/>
        <p:txBody>
          <a:bodyPr/>
          <a:lstStyle/>
          <a:p>
            <a:fld id="{99DC4398-D31D-8641-9CCA-9265021E817A}" type="slidenum">
              <a:rPr lang="en-US" smtClean="0"/>
              <a:pPr/>
              <a:t>9</a:t>
            </a:fld>
            <a:endParaRPr lang="en-US"/>
          </a:p>
        </p:txBody>
      </p:sp>
    </p:spTree>
    <p:extLst>
      <p:ext uri="{BB962C8B-B14F-4D97-AF65-F5344CB8AC3E}">
        <p14:creationId xmlns:p14="http://schemas.microsoft.com/office/powerpoint/2010/main" val="277819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buNone/>
            </a:pPr>
            <a:r>
              <a:rPr lang="en-US" dirty="0" smtClean="0"/>
              <a:t>**precision is weighted based on variance…. more precise, better weight in posterior</a:t>
            </a:r>
          </a:p>
          <a:p>
            <a:pPr>
              <a:buNone/>
            </a:pPr>
            <a:r>
              <a:rPr lang="en-US" dirty="0" smtClean="0"/>
              <a:t>**the influence of priors decreases with sample size and whether it is strong or weak</a:t>
            </a:r>
          </a:p>
          <a:p>
            <a:endParaRPr lang="en-US" dirty="0"/>
          </a:p>
        </p:txBody>
      </p:sp>
      <p:sp>
        <p:nvSpPr>
          <p:cNvPr id="4" name="Slide Number Placeholder 3"/>
          <p:cNvSpPr>
            <a:spLocks noGrp="1"/>
          </p:cNvSpPr>
          <p:nvPr>
            <p:ph type="sldNum" sz="quarter" idx="10"/>
          </p:nvPr>
        </p:nvSpPr>
        <p:spPr/>
        <p:txBody>
          <a:bodyPr/>
          <a:lstStyle/>
          <a:p>
            <a:fld id="{81D3B471-9C9A-584B-821F-82849BB2AD3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245167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345006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4066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143789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268925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37089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242240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346988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204774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314509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C09AE02-84FF-9A4C-8457-60F39EFBDE19}" type="datetimeFigureOut">
              <a:rPr lang="en-US" smtClean="0"/>
              <a:pPr/>
              <a:t>2014-04-09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80C9E-48C3-254D-93E4-A5297C467B37}" type="slidenum">
              <a:rPr lang="en-US" smtClean="0"/>
              <a:pPr/>
              <a:t>‹#›</a:t>
            </a:fld>
            <a:endParaRPr lang="en-US"/>
          </a:p>
        </p:txBody>
      </p:sp>
    </p:spTree>
    <p:extLst>
      <p:ext uri="{BB962C8B-B14F-4D97-AF65-F5344CB8AC3E}">
        <p14:creationId xmlns:p14="http://schemas.microsoft.com/office/powerpoint/2010/main" val="12730755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9AE02-84FF-9A4C-8457-60F39EFBDE19}" type="datetimeFigureOut">
              <a:rPr lang="en-US" smtClean="0"/>
              <a:pPr/>
              <a:t>2014-04-09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0C9E-48C3-254D-93E4-A5297C467B37}" type="slidenum">
              <a:rPr lang="en-US" smtClean="0"/>
              <a:pPr/>
              <a:t>‹#›</a:t>
            </a:fld>
            <a:endParaRPr lang="en-US"/>
          </a:p>
        </p:txBody>
      </p:sp>
    </p:spTree>
    <p:extLst>
      <p:ext uri="{BB962C8B-B14F-4D97-AF65-F5344CB8AC3E}">
        <p14:creationId xmlns:p14="http://schemas.microsoft.com/office/powerpoint/2010/main" val="326359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Lucida Grande"/>
          <a:ea typeface="+mj-ea"/>
          <a:cs typeface="Lucida Grand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ucida Grande"/>
          <a:ea typeface="+mn-ea"/>
          <a:cs typeface="Lucida Grande"/>
        </a:defRPr>
      </a:lvl1pPr>
      <a:lvl2pPr marL="742950" indent="-285750" algn="l" defTabSz="457200" rtl="0" eaLnBrk="1" latinLnBrk="0" hangingPunct="1">
        <a:spcBef>
          <a:spcPct val="20000"/>
        </a:spcBef>
        <a:buFont typeface="Arial"/>
        <a:buChar char="–"/>
        <a:defRPr sz="2800" kern="1200">
          <a:solidFill>
            <a:schemeClr val="tx1"/>
          </a:solidFill>
          <a:latin typeface="Lucida Grande"/>
          <a:ea typeface="+mn-ea"/>
          <a:cs typeface="Lucida Grande"/>
        </a:defRPr>
      </a:lvl2pPr>
      <a:lvl3pPr marL="1143000" indent="-228600" algn="l" defTabSz="457200" rtl="0" eaLnBrk="1" latinLnBrk="0" hangingPunct="1">
        <a:spcBef>
          <a:spcPct val="20000"/>
        </a:spcBef>
        <a:buFont typeface="Arial"/>
        <a:buChar char="•"/>
        <a:defRPr sz="2400" kern="1200">
          <a:solidFill>
            <a:schemeClr val="tx1"/>
          </a:solidFill>
          <a:latin typeface="Lucida Grande"/>
          <a:ea typeface="+mn-ea"/>
          <a:cs typeface="Lucida Grande"/>
        </a:defRPr>
      </a:lvl3pPr>
      <a:lvl4pPr marL="1600200" indent="-228600" algn="l" defTabSz="457200" rtl="0" eaLnBrk="1" latinLnBrk="0" hangingPunct="1">
        <a:spcBef>
          <a:spcPct val="20000"/>
        </a:spcBef>
        <a:buFont typeface="Arial"/>
        <a:buChar char="–"/>
        <a:defRPr sz="2000" kern="1200">
          <a:solidFill>
            <a:schemeClr val="tx1"/>
          </a:solidFill>
          <a:latin typeface="Lucida Grande"/>
          <a:ea typeface="+mn-ea"/>
          <a:cs typeface="Lucida Grande"/>
        </a:defRPr>
      </a:lvl4pPr>
      <a:lvl5pPr marL="2057400" indent="-228600" algn="l" defTabSz="457200" rtl="0" eaLnBrk="1" latinLnBrk="0" hangingPunct="1">
        <a:spcBef>
          <a:spcPct val="20000"/>
        </a:spcBef>
        <a:buFont typeface="Arial"/>
        <a:buChar char="»"/>
        <a:defRPr sz="2000" kern="1200">
          <a:solidFill>
            <a:schemeClr val="tx1"/>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oleObject" Target="../embeddings/oleObject3.bin"/><Relationship Id="rId5"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oleObject" Target="../embeddings/oleObject4.bin"/><Relationship Id="rId5"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14.emf"/><Relationship Id="rId5" Type="http://schemas.openxmlformats.org/officeDocument/2006/relationships/oleObject" Target="../embeddings/oleObject5.bin"/><Relationship Id="rId6" Type="http://schemas.openxmlformats.org/officeDocument/2006/relationships/image" Target="../media/image9.emf"/><Relationship Id="rId7" Type="http://schemas.openxmlformats.org/officeDocument/2006/relationships/oleObject" Target="../embeddings/oleObject6.bin"/><Relationship Id="rId8" Type="http://schemas.openxmlformats.org/officeDocument/2006/relationships/image" Target="../media/image11.emf"/><Relationship Id="rId9" Type="http://schemas.openxmlformats.org/officeDocument/2006/relationships/oleObject" Target="../embeddings/oleObject7.bin"/><Relationship Id="rId10" Type="http://schemas.openxmlformats.org/officeDocument/2006/relationships/image" Target="../media/image12.emf"/></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15.emf"/><Relationship Id="rId13" Type="http://schemas.openxmlformats.org/officeDocument/2006/relationships/oleObject" Target="../embeddings/oleObject13.bin"/><Relationship Id="rId14" Type="http://schemas.openxmlformats.org/officeDocument/2006/relationships/image" Target="../media/image16.emf"/><Relationship Id="rId15" Type="http://schemas.openxmlformats.org/officeDocument/2006/relationships/oleObject" Target="../embeddings/oleObject14.bin"/><Relationship Id="rId16"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image" Target="../media/image18.emf"/><Relationship Id="rId5" Type="http://schemas.openxmlformats.org/officeDocument/2006/relationships/oleObject" Target="../embeddings/oleObject9.bin"/><Relationship Id="rId6" Type="http://schemas.openxmlformats.org/officeDocument/2006/relationships/image" Target="../media/image9.emf"/><Relationship Id="rId7" Type="http://schemas.openxmlformats.org/officeDocument/2006/relationships/oleObject" Target="../embeddings/oleObject10.bin"/><Relationship Id="rId8" Type="http://schemas.openxmlformats.org/officeDocument/2006/relationships/image" Target="../media/image11.emf"/><Relationship Id="rId9" Type="http://schemas.openxmlformats.org/officeDocument/2006/relationships/oleObject" Target="../embeddings/oleObject11.bin"/><Relationship Id="rId10" Type="http://schemas.openxmlformats.org/officeDocument/2006/relationships/image" Target="../media/image12.emf"/></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15.emf"/><Relationship Id="rId13" Type="http://schemas.openxmlformats.org/officeDocument/2006/relationships/oleObject" Target="../embeddings/oleObject19.bin"/><Relationship Id="rId14" Type="http://schemas.openxmlformats.org/officeDocument/2006/relationships/image" Target="../media/image16.emf"/><Relationship Id="rId15" Type="http://schemas.openxmlformats.org/officeDocument/2006/relationships/oleObject" Target="../embeddings/oleObject20.bin"/><Relationship Id="rId16" Type="http://schemas.openxmlformats.org/officeDocument/2006/relationships/image" Target="../media/image17.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4.xml"/><Relationship Id="rId4" Type="http://schemas.openxmlformats.org/officeDocument/2006/relationships/image" Target="../media/image19.emf"/><Relationship Id="rId5" Type="http://schemas.openxmlformats.org/officeDocument/2006/relationships/oleObject" Target="../embeddings/oleObject15.bin"/><Relationship Id="rId6" Type="http://schemas.openxmlformats.org/officeDocument/2006/relationships/image" Target="../media/image9.emf"/><Relationship Id="rId7" Type="http://schemas.openxmlformats.org/officeDocument/2006/relationships/oleObject" Target="../embeddings/oleObject16.bin"/><Relationship Id="rId8" Type="http://schemas.openxmlformats.org/officeDocument/2006/relationships/image" Target="../media/image11.emf"/><Relationship Id="rId9" Type="http://schemas.openxmlformats.org/officeDocument/2006/relationships/oleObject" Target="../embeddings/oleObject17.bin"/><Relationship Id="rId10" Type="http://schemas.openxmlformats.org/officeDocument/2006/relationships/image" Target="../media/image12.e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15.emf"/><Relationship Id="rId13" Type="http://schemas.openxmlformats.org/officeDocument/2006/relationships/oleObject" Target="../embeddings/oleObject25.bin"/><Relationship Id="rId14" Type="http://schemas.openxmlformats.org/officeDocument/2006/relationships/image" Target="../media/image16.emf"/><Relationship Id="rId15" Type="http://schemas.openxmlformats.org/officeDocument/2006/relationships/oleObject" Target="../embeddings/oleObject26.bin"/><Relationship Id="rId16"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image" Target="../media/image19.emf"/><Relationship Id="rId5" Type="http://schemas.openxmlformats.org/officeDocument/2006/relationships/oleObject" Target="../embeddings/oleObject21.bin"/><Relationship Id="rId6" Type="http://schemas.openxmlformats.org/officeDocument/2006/relationships/image" Target="../media/image9.emf"/><Relationship Id="rId7" Type="http://schemas.openxmlformats.org/officeDocument/2006/relationships/oleObject" Target="../embeddings/oleObject22.bin"/><Relationship Id="rId8" Type="http://schemas.openxmlformats.org/officeDocument/2006/relationships/image" Target="../media/image11.emf"/><Relationship Id="rId9" Type="http://schemas.openxmlformats.org/officeDocument/2006/relationships/oleObject" Target="../embeddings/oleObject23.bin"/><Relationship Id="rId10"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1.emf"/><Relationship Id="rId5" Type="http://schemas.openxmlformats.org/officeDocument/2006/relationships/oleObject" Target="../embeddings/oleObject27.bin"/><Relationship Id="rId6" Type="http://schemas.openxmlformats.org/officeDocument/2006/relationships/image" Target="../media/image2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5.emf"/><Relationship Id="rId5" Type="http://schemas.openxmlformats.org/officeDocument/2006/relationships/oleObject" Target="../embeddings/oleObject28.bin"/><Relationship Id="rId6" Type="http://schemas.openxmlformats.org/officeDocument/2006/relationships/image" Target="../media/image2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7.emf"/><Relationship Id="rId5" Type="http://schemas.openxmlformats.org/officeDocument/2006/relationships/oleObject" Target="../embeddings/oleObject29.bin"/><Relationship Id="rId6" Type="http://schemas.openxmlformats.org/officeDocument/2006/relationships/image" Target="../media/image2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Bayesian Inference!!!</a:t>
            </a:r>
            <a:endParaRPr lang="en-US" dirty="0"/>
          </a:p>
        </p:txBody>
      </p:sp>
      <p:sp>
        <p:nvSpPr>
          <p:cNvPr id="3" name="Subtitle 2"/>
          <p:cNvSpPr>
            <a:spLocks noGrp="1"/>
          </p:cNvSpPr>
          <p:nvPr>
            <p:ph type="subTitle" idx="1"/>
          </p:nvPr>
        </p:nvSpPr>
        <p:spPr>
          <a:xfrm>
            <a:off x="1232050" y="3886200"/>
            <a:ext cx="6750198" cy="1752600"/>
          </a:xfrm>
        </p:spPr>
        <p:txBody>
          <a:bodyPr/>
          <a:lstStyle/>
          <a:p>
            <a:r>
              <a:rPr lang="en-US" dirty="0" smtClean="0"/>
              <a:t>Jillian </a:t>
            </a:r>
            <a:r>
              <a:rPr lang="en-US" dirty="0" err="1" smtClean="0"/>
              <a:t>Dunic</a:t>
            </a:r>
            <a:r>
              <a:rPr lang="en-US" dirty="0" smtClean="0"/>
              <a:t> and Alexa R. Wilson</a:t>
            </a:r>
            <a:endParaRPr lang="en-US" dirty="0"/>
          </a:p>
        </p:txBody>
      </p:sp>
    </p:spTree>
    <p:extLst>
      <p:ext uri="{BB962C8B-B14F-4D97-AF65-F5344CB8AC3E}">
        <p14:creationId xmlns:p14="http://schemas.microsoft.com/office/powerpoint/2010/main" val="222936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uninformative variance priors</a:t>
            </a:r>
            <a:endParaRPr lang="en-US" dirty="0"/>
          </a:p>
        </p:txBody>
      </p:sp>
      <p:pic>
        <p:nvPicPr>
          <p:cNvPr id="4" name="Shape 98"/>
          <p:cNvPicPr preferRelativeResize="0"/>
          <p:nvPr/>
        </p:nvPicPr>
        <p:blipFill>
          <a:blip r:embed="rId2"/>
          <a:stretch>
            <a:fillRect/>
          </a:stretch>
        </p:blipFill>
        <p:spPr>
          <a:xfrm>
            <a:off x="1369023" y="1417638"/>
            <a:ext cx="6383953" cy="5440362"/>
          </a:xfrm>
          <a:prstGeom prst="rect">
            <a:avLst/>
          </a:prstGeom>
        </p:spPr>
      </p:pic>
      <p:sp>
        <p:nvSpPr>
          <p:cNvPr id="5" name="TextBox 4"/>
          <p:cNvSpPr txBox="1"/>
          <p:nvPr/>
        </p:nvSpPr>
        <p:spPr>
          <a:xfrm>
            <a:off x="4535368" y="1744594"/>
            <a:ext cx="2930546" cy="369332"/>
          </a:xfrm>
          <a:prstGeom prst="rect">
            <a:avLst/>
          </a:prstGeom>
          <a:noFill/>
        </p:spPr>
        <p:txBody>
          <a:bodyPr wrap="square" rtlCol="0">
            <a:spAutoFit/>
          </a:bodyPr>
          <a:lstStyle/>
          <a:p>
            <a:r>
              <a:rPr lang="en-US" dirty="0" smtClean="0"/>
              <a:t>Inverse gamma distribution</a:t>
            </a:r>
            <a:endParaRPr lang="en-US" dirty="0"/>
          </a:p>
        </p:txBody>
      </p:sp>
      <p:sp>
        <p:nvSpPr>
          <p:cNvPr id="6" name="TextBox 5"/>
          <p:cNvSpPr txBox="1"/>
          <p:nvPr/>
        </p:nvSpPr>
        <p:spPr>
          <a:xfrm>
            <a:off x="4535368" y="4334094"/>
            <a:ext cx="3217608" cy="369332"/>
          </a:xfrm>
          <a:prstGeom prst="rect">
            <a:avLst/>
          </a:prstGeom>
          <a:noFill/>
        </p:spPr>
        <p:txBody>
          <a:bodyPr wrap="square" rtlCol="0">
            <a:spAutoFit/>
          </a:bodyPr>
          <a:lstStyle/>
          <a:p>
            <a:r>
              <a:rPr lang="en-US" dirty="0" smtClean="0"/>
              <a:t>Inverse chi-square distribution</a:t>
            </a:r>
            <a:endParaRPr lang="en-US" dirty="0"/>
          </a:p>
        </p:txBody>
      </p:sp>
    </p:spTree>
    <p:extLst>
      <p:ext uri="{BB962C8B-B14F-4D97-AF65-F5344CB8AC3E}">
        <p14:creationId xmlns:p14="http://schemas.microsoft.com/office/powerpoint/2010/main" val="283819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58"/>
            <a:ext cx="8229600" cy="1143000"/>
          </a:xfrm>
        </p:spPr>
        <p:txBody>
          <a:bodyPr/>
          <a:lstStyle/>
          <a:p>
            <a:r>
              <a:rPr lang="en-US" dirty="0" smtClean="0"/>
              <a:t>Priors and Precision</a:t>
            </a:r>
            <a:endParaRPr lang="en-US" dirty="0"/>
          </a:p>
        </p:txBody>
      </p:sp>
      <p:sp>
        <p:nvSpPr>
          <p:cNvPr id="13" name="Shape 111"/>
          <p:cNvSpPr txBox="1"/>
          <p:nvPr/>
        </p:nvSpPr>
        <p:spPr>
          <a:xfrm>
            <a:off x="6818308" y="3129288"/>
            <a:ext cx="2236200" cy="2977800"/>
          </a:xfrm>
          <a:prstGeom prst="rect">
            <a:avLst/>
          </a:prstGeom>
        </p:spPr>
        <p:txBody>
          <a:bodyPr lIns="91425" tIns="91425" rIns="91425" bIns="91425" anchor="t" anchorCtr="0">
            <a:noAutofit/>
          </a:bodyPr>
          <a:lstStyle/>
          <a:p>
            <a:pPr lvl="0" rtl="0">
              <a:buNone/>
            </a:pPr>
            <a:r>
              <a:rPr lang="en" sz="3000" dirty="0">
                <a:solidFill>
                  <a:srgbClr val="00FF00"/>
                </a:solidFill>
              </a:rPr>
              <a:t>Prior</a:t>
            </a:r>
          </a:p>
          <a:p>
            <a:endParaRPr dirty="0"/>
          </a:p>
          <a:p>
            <a:pPr lvl="0" rtl="0">
              <a:buNone/>
            </a:pPr>
            <a:r>
              <a:rPr lang="en" sz="3000" dirty="0">
                <a:solidFill>
                  <a:srgbClr val="0000FF"/>
                </a:solidFill>
              </a:rPr>
              <a:t>Likelihood</a:t>
            </a:r>
          </a:p>
          <a:p>
            <a:endParaRPr dirty="0"/>
          </a:p>
          <a:p>
            <a:pPr>
              <a:buNone/>
            </a:pPr>
            <a:r>
              <a:rPr lang="en" sz="3000" dirty="0">
                <a:solidFill>
                  <a:srgbClr val="FF0000"/>
                </a:solidFill>
              </a:rPr>
              <a:t>Posterior</a:t>
            </a:r>
          </a:p>
        </p:txBody>
      </p:sp>
      <p:sp>
        <p:nvSpPr>
          <p:cNvPr id="14" name="TextBox 13"/>
          <p:cNvSpPr txBox="1"/>
          <p:nvPr/>
        </p:nvSpPr>
        <p:spPr>
          <a:xfrm>
            <a:off x="523176" y="1439958"/>
            <a:ext cx="7888891" cy="1200328"/>
          </a:xfrm>
          <a:prstGeom prst="rect">
            <a:avLst/>
          </a:prstGeom>
          <a:solidFill>
            <a:schemeClr val="bg1"/>
          </a:solidFill>
        </p:spPr>
        <p:txBody>
          <a:bodyPr wrap="square" rtlCol="0">
            <a:spAutoFit/>
          </a:bodyPr>
          <a:lstStyle/>
          <a:p>
            <a:r>
              <a:rPr lang="en-US" sz="2400" dirty="0" smtClean="0"/>
              <a:t>The influence of your priors and your likelihood in the posterior depends on their variance; lower variance, greater weight (and vice versa)</a:t>
            </a:r>
            <a:endParaRPr lang="en-US" sz="2400" dirty="0"/>
          </a:p>
        </p:txBody>
      </p:sp>
      <p:pic>
        <p:nvPicPr>
          <p:cNvPr id="16" name="Picture 15"/>
          <p:cNvPicPr>
            <a:picLocks noChangeAspect="1"/>
          </p:cNvPicPr>
          <p:nvPr/>
        </p:nvPicPr>
        <p:blipFill>
          <a:blip r:embed="rId3"/>
          <a:stretch>
            <a:fillRect/>
          </a:stretch>
        </p:blipFill>
        <p:spPr>
          <a:xfrm>
            <a:off x="114300" y="2709323"/>
            <a:ext cx="6883400" cy="1778000"/>
          </a:xfrm>
          <a:prstGeom prst="rect">
            <a:avLst/>
          </a:prstGeom>
        </p:spPr>
      </p:pic>
      <p:pic>
        <p:nvPicPr>
          <p:cNvPr id="18" name="Picture 17"/>
          <p:cNvPicPr>
            <a:picLocks noChangeAspect="1"/>
          </p:cNvPicPr>
          <p:nvPr/>
        </p:nvPicPr>
        <p:blipFill>
          <a:blip r:embed="rId4"/>
          <a:stretch>
            <a:fillRect/>
          </a:stretch>
        </p:blipFill>
        <p:spPr>
          <a:xfrm>
            <a:off x="114300" y="4603750"/>
            <a:ext cx="6883400" cy="1778000"/>
          </a:xfrm>
          <a:prstGeom prst="rect">
            <a:avLst/>
          </a:prstGeom>
        </p:spPr>
      </p:pic>
    </p:spTree>
    <p:extLst>
      <p:ext uri="{BB962C8B-B14F-4D97-AF65-F5344CB8AC3E}">
        <p14:creationId xmlns:p14="http://schemas.microsoft.com/office/powerpoint/2010/main" val="260290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why use </a:t>
            </a:r>
            <a:r>
              <a:rPr lang="en-US" dirty="0" err="1" smtClean="0"/>
              <a:t>Bayes</a:t>
            </a:r>
            <a:r>
              <a:rPr lang="en-US" dirty="0" smtClean="0"/>
              <a:t> over likelihood?</a:t>
            </a:r>
            <a:endParaRPr lang="en-US" dirty="0"/>
          </a:p>
        </p:txBody>
      </p:sp>
      <p:sp>
        <p:nvSpPr>
          <p:cNvPr id="3" name="Content Placeholder 2"/>
          <p:cNvSpPr>
            <a:spLocks noGrp="1"/>
          </p:cNvSpPr>
          <p:nvPr>
            <p:ph idx="1"/>
          </p:nvPr>
        </p:nvSpPr>
        <p:spPr>
          <a:xfrm>
            <a:off x="179917" y="1938856"/>
            <a:ext cx="9069916" cy="4525963"/>
          </a:xfrm>
        </p:spPr>
        <p:txBody>
          <a:bodyPr>
            <a:normAutofit fontScale="92500" lnSpcReduction="20000"/>
          </a:bodyPr>
          <a:lstStyle/>
          <a:p>
            <a:r>
              <a:rPr lang="en-US" dirty="0" smtClean="0"/>
              <a:t>If using uninformative priors, results are ~LL</a:t>
            </a:r>
          </a:p>
          <a:p>
            <a:endParaRPr lang="en-US" dirty="0" smtClean="0"/>
          </a:p>
          <a:p>
            <a:r>
              <a:rPr lang="en-US" dirty="0" smtClean="0"/>
              <a:t>Bayes can treat missing data as a parameter</a:t>
            </a:r>
          </a:p>
          <a:p>
            <a:endParaRPr lang="en-US" dirty="0" smtClean="0"/>
          </a:p>
          <a:p>
            <a:r>
              <a:rPr lang="en-US" dirty="0" smtClean="0"/>
              <a:t>Better for tricky, less common distributions</a:t>
            </a:r>
          </a:p>
          <a:p>
            <a:endParaRPr lang="en-US" dirty="0" smtClean="0"/>
          </a:p>
          <a:p>
            <a:r>
              <a:rPr lang="en-US" dirty="0" smtClean="0"/>
              <a:t>Complex data structures (e.g., hierarchical)</a:t>
            </a:r>
          </a:p>
          <a:p>
            <a:endParaRPr lang="en-US" dirty="0" smtClean="0"/>
          </a:p>
          <a:p>
            <a:r>
              <a:rPr lang="en-US" dirty="0" smtClean="0"/>
              <a:t>If you want to </a:t>
            </a:r>
            <a:r>
              <a:rPr lang="en-US" smtClean="0"/>
              <a:t>include priors</a:t>
            </a:r>
            <a:endParaRPr lang="en-US" dirty="0"/>
          </a:p>
        </p:txBody>
      </p:sp>
    </p:spTree>
    <p:extLst>
      <p:ext uri="{BB962C8B-B14F-4D97-AF65-F5344CB8AC3E}">
        <p14:creationId xmlns:p14="http://schemas.microsoft.com/office/powerpoint/2010/main" val="252279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50" y="1259415"/>
            <a:ext cx="9249833" cy="5640917"/>
          </a:xfrm>
          <a:prstGeom prst="rect">
            <a:avLst/>
          </a:prstGeom>
        </p:spPr>
      </p:pic>
      <p:sp>
        <p:nvSpPr>
          <p:cNvPr id="3" name="Title 1"/>
          <p:cNvSpPr>
            <a:spLocks noGrp="1"/>
          </p:cNvSpPr>
          <p:nvPr>
            <p:ph type="title"/>
          </p:nvPr>
        </p:nvSpPr>
        <p:spPr>
          <a:xfrm>
            <a:off x="457200" y="148796"/>
            <a:ext cx="8229600" cy="1143000"/>
          </a:xfrm>
        </p:spPr>
        <p:txBody>
          <a:bodyPr/>
          <a:lstStyle/>
          <a:p>
            <a:r>
              <a:rPr lang="en-US" dirty="0" smtClean="0"/>
              <a:t>More Lepidoptera!</a:t>
            </a:r>
            <a:endParaRPr lang="en-US" dirty="0"/>
          </a:p>
        </p:txBody>
      </p:sp>
    </p:spTree>
    <p:extLst>
      <p:ext uri="{BB962C8B-B14F-4D97-AF65-F5344CB8AC3E}">
        <p14:creationId xmlns:p14="http://schemas.microsoft.com/office/powerpoint/2010/main" val="215618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 y="533400"/>
            <a:ext cx="9118600" cy="5778500"/>
          </a:xfrm>
          <a:prstGeom prst="rect">
            <a:avLst/>
          </a:prstGeom>
        </p:spPr>
      </p:pic>
      <p:sp>
        <p:nvSpPr>
          <p:cNvPr id="5" name="TextBox 4"/>
          <p:cNvSpPr txBox="1"/>
          <p:nvPr/>
        </p:nvSpPr>
        <p:spPr>
          <a:xfrm>
            <a:off x="1833003" y="1737343"/>
            <a:ext cx="551096" cy="553998"/>
          </a:xfrm>
          <a:prstGeom prst="rect">
            <a:avLst/>
          </a:prstGeom>
          <a:noFill/>
        </p:spPr>
        <p:txBody>
          <a:bodyPr wrap="square" rtlCol="0">
            <a:spAutoFit/>
          </a:bodyPr>
          <a:lstStyle/>
          <a:p>
            <a:r>
              <a:rPr lang="en-US" sz="3000" dirty="0" smtClean="0"/>
              <a:t>T</a:t>
            </a:r>
            <a:r>
              <a:rPr lang="en-US" sz="3000" baseline="-25000" dirty="0" smtClean="0"/>
              <a:t>i</a:t>
            </a:r>
            <a:endParaRPr lang="en-US" sz="3000" dirty="0"/>
          </a:p>
        </p:txBody>
      </p:sp>
      <p:graphicFrame>
        <p:nvGraphicFramePr>
          <p:cNvPr id="7" name="Object 6"/>
          <p:cNvGraphicFramePr>
            <a:graphicFrameLocks noChangeAspect="1"/>
          </p:cNvGraphicFramePr>
          <p:nvPr>
            <p:extLst>
              <p:ext uri="{D42A27DB-BD31-4B8C-83A1-F6EECF244321}">
                <p14:modId xmlns:p14="http://schemas.microsoft.com/office/powerpoint/2010/main" val="4060894199"/>
              </p:ext>
            </p:extLst>
          </p:nvPr>
        </p:nvGraphicFramePr>
        <p:xfrm>
          <a:off x="4572000" y="263317"/>
          <a:ext cx="4395833" cy="1549813"/>
        </p:xfrm>
        <a:graphic>
          <a:graphicData uri="http://schemas.openxmlformats.org/presentationml/2006/ole">
            <mc:AlternateContent xmlns:mc="http://schemas.openxmlformats.org/markup-compatibility/2006">
              <mc:Choice xmlns:v="urn:schemas-microsoft-com:vml" Requires="v">
                <p:oleObj spid="_x0000_s3094" name="Equation" r:id="rId4" imgW="1981200" imgH="698500" progId="Equation.3">
                  <p:embed/>
                </p:oleObj>
              </mc:Choice>
              <mc:Fallback>
                <p:oleObj name="Equation" r:id="rId4" imgW="1981200" imgH="6985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3317"/>
                        <a:ext cx="4395833" cy="154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0023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00" y="533400"/>
            <a:ext cx="9118600" cy="5778500"/>
          </a:xfrm>
          <a:prstGeom prst="rect">
            <a:avLst/>
          </a:prstGeom>
        </p:spPr>
      </p:pic>
      <p:sp>
        <p:nvSpPr>
          <p:cNvPr id="5" name="TextBox 4"/>
          <p:cNvSpPr txBox="1"/>
          <p:nvPr/>
        </p:nvSpPr>
        <p:spPr>
          <a:xfrm>
            <a:off x="1833003" y="1737343"/>
            <a:ext cx="551096" cy="553998"/>
          </a:xfrm>
          <a:prstGeom prst="rect">
            <a:avLst/>
          </a:prstGeom>
          <a:noFill/>
        </p:spPr>
        <p:txBody>
          <a:bodyPr wrap="square" rtlCol="0">
            <a:spAutoFit/>
          </a:bodyPr>
          <a:lstStyle/>
          <a:p>
            <a:r>
              <a:rPr lang="en-US" sz="3000" dirty="0" smtClean="0"/>
              <a:t>T</a:t>
            </a:r>
            <a:r>
              <a:rPr lang="en-US" sz="3000" baseline="-25000" dirty="0" smtClean="0"/>
              <a:t>i</a:t>
            </a:r>
            <a:endParaRPr lang="en-US" sz="3000" dirty="0"/>
          </a:p>
        </p:txBody>
      </p:sp>
      <p:graphicFrame>
        <p:nvGraphicFramePr>
          <p:cNvPr id="6" name="Object 5"/>
          <p:cNvGraphicFramePr>
            <a:graphicFrameLocks noChangeAspect="1"/>
          </p:cNvGraphicFramePr>
          <p:nvPr>
            <p:extLst>
              <p:ext uri="{D42A27DB-BD31-4B8C-83A1-F6EECF244321}">
                <p14:modId xmlns:p14="http://schemas.microsoft.com/office/powerpoint/2010/main" val="648388522"/>
              </p:ext>
            </p:extLst>
          </p:nvPr>
        </p:nvGraphicFramePr>
        <p:xfrm>
          <a:off x="6565230" y="199932"/>
          <a:ext cx="2315491" cy="666936"/>
        </p:xfrm>
        <a:graphic>
          <a:graphicData uri="http://schemas.openxmlformats.org/presentationml/2006/ole">
            <mc:AlternateContent xmlns:mc="http://schemas.openxmlformats.org/markup-compatibility/2006">
              <mc:Choice xmlns:v="urn:schemas-microsoft-com:vml" Requires="v">
                <p:oleObj spid="_x0000_s2070" name="Equation" r:id="rId4" imgW="838200" imgH="241300" progId="Equation.3">
                  <p:embed/>
                </p:oleObj>
              </mc:Choice>
              <mc:Fallback>
                <p:oleObj name="Equation" r:id="rId4" imgW="838200" imgH="2413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230" y="199932"/>
                        <a:ext cx="2315491" cy="666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055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2700" y="533400"/>
            <a:ext cx="9118600" cy="5778500"/>
          </a:xfrm>
          <a:prstGeom prst="rect">
            <a:avLst/>
          </a:prstGeom>
        </p:spPr>
      </p:pic>
      <p:sp>
        <p:nvSpPr>
          <p:cNvPr id="5" name="TextBox 4"/>
          <p:cNvSpPr txBox="1"/>
          <p:nvPr/>
        </p:nvSpPr>
        <p:spPr>
          <a:xfrm>
            <a:off x="1833003" y="1737343"/>
            <a:ext cx="551096" cy="553998"/>
          </a:xfrm>
          <a:prstGeom prst="rect">
            <a:avLst/>
          </a:prstGeom>
          <a:noFill/>
        </p:spPr>
        <p:txBody>
          <a:bodyPr wrap="square" rtlCol="0">
            <a:spAutoFit/>
          </a:bodyPr>
          <a:lstStyle/>
          <a:p>
            <a:r>
              <a:rPr lang="en-US" sz="3000" dirty="0" smtClean="0"/>
              <a:t>T</a:t>
            </a:r>
            <a:r>
              <a:rPr lang="en-US" sz="3000" baseline="-25000" dirty="0" smtClean="0"/>
              <a:t>i</a:t>
            </a:r>
            <a:endParaRPr lang="en-US" sz="3000" dirty="0"/>
          </a:p>
        </p:txBody>
      </p:sp>
      <p:graphicFrame>
        <p:nvGraphicFramePr>
          <p:cNvPr id="6" name="Object 5"/>
          <p:cNvGraphicFramePr>
            <a:graphicFrameLocks noChangeAspect="1"/>
          </p:cNvGraphicFramePr>
          <p:nvPr>
            <p:extLst>
              <p:ext uri="{D42A27DB-BD31-4B8C-83A1-F6EECF244321}">
                <p14:modId xmlns:p14="http://schemas.microsoft.com/office/powerpoint/2010/main" val="2917098730"/>
              </p:ext>
            </p:extLst>
          </p:nvPr>
        </p:nvGraphicFramePr>
        <p:xfrm>
          <a:off x="6397505" y="391639"/>
          <a:ext cx="2315491" cy="666936"/>
        </p:xfrm>
        <a:graphic>
          <a:graphicData uri="http://schemas.openxmlformats.org/presentationml/2006/ole">
            <mc:AlternateContent xmlns:mc="http://schemas.openxmlformats.org/markup-compatibility/2006">
              <mc:Choice xmlns:v="urn:schemas-microsoft-com:vml" Requires="v">
                <p:oleObj spid="_x0000_s4163" name="Equation" r:id="rId5" imgW="838200" imgH="241300" progId="Equation.3">
                  <p:embed/>
                </p:oleObj>
              </mc:Choice>
              <mc:Fallback>
                <p:oleObj name="Equation" r:id="rId5" imgW="838200" imgH="241300"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505" y="391639"/>
                        <a:ext cx="2315491" cy="666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nvCxnSpPr>
        <p:spPr>
          <a:xfrm>
            <a:off x="3210732" y="958532"/>
            <a:ext cx="11981" cy="5080222"/>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2340484" y="2335907"/>
            <a:ext cx="870248"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456566271"/>
              </p:ext>
            </p:extLst>
          </p:nvPr>
        </p:nvGraphicFramePr>
        <p:xfrm>
          <a:off x="3060289" y="6062716"/>
          <a:ext cx="420687" cy="596900"/>
        </p:xfrm>
        <a:graphic>
          <a:graphicData uri="http://schemas.openxmlformats.org/presentationml/2006/ole">
            <mc:AlternateContent xmlns:mc="http://schemas.openxmlformats.org/markup-compatibility/2006">
              <mc:Choice xmlns:v="urn:schemas-microsoft-com:vml" Requires="v">
                <p:oleObj spid="_x0000_s4164" name="Equation" r:id="rId7" imgW="152400" imgH="215900" progId="Equation.3">
                  <p:embed/>
                </p:oleObj>
              </mc:Choice>
              <mc:Fallback>
                <p:oleObj name="Equation" r:id="rId7" imgW="152400" imgH="215900" progId="Equation.3">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289" y="6062716"/>
                        <a:ext cx="420687" cy="596900"/>
                      </a:xfrm>
                      <a:prstGeom prst="rect">
                        <a:avLst/>
                      </a:prstGeom>
                      <a:solidFill>
                        <a:schemeClr val="bg1"/>
                      </a:solid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07077822"/>
              </p:ext>
            </p:extLst>
          </p:nvPr>
        </p:nvGraphicFramePr>
        <p:xfrm>
          <a:off x="2588016" y="2420830"/>
          <a:ext cx="415144" cy="525182"/>
        </p:xfrm>
        <a:graphic>
          <a:graphicData uri="http://schemas.openxmlformats.org/presentationml/2006/ole">
            <mc:AlternateContent xmlns:mc="http://schemas.openxmlformats.org/markup-compatibility/2006">
              <mc:Choice xmlns:v="urn:schemas-microsoft-com:vml" Requires="v">
                <p:oleObj spid="_x0000_s4165" name="Equation" r:id="rId9" imgW="190500" imgH="241300" progId="Equation.3">
                  <p:embed/>
                </p:oleObj>
              </mc:Choice>
              <mc:Fallback>
                <p:oleObj name="Equation" r:id="rId9" imgW="190500" imgH="241300" progId="Equation.3">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8016" y="2420830"/>
                        <a:ext cx="415144" cy="525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78645293"/>
              </p:ext>
            </p:extLst>
          </p:nvPr>
        </p:nvGraphicFramePr>
        <p:xfrm>
          <a:off x="5095875" y="1330571"/>
          <a:ext cx="4035425" cy="1228725"/>
        </p:xfrm>
        <a:graphic>
          <a:graphicData uri="http://schemas.openxmlformats.org/presentationml/2006/ole">
            <mc:AlternateContent xmlns:mc="http://schemas.openxmlformats.org/markup-compatibility/2006">
              <mc:Choice xmlns:v="urn:schemas-microsoft-com:vml" Requires="v">
                <p:oleObj spid="_x0000_s4166" name="Equation" r:id="rId11" imgW="1447800" imgH="444500" progId="Equation.3">
                  <p:embed/>
                </p:oleObj>
              </mc:Choice>
              <mc:Fallback>
                <p:oleObj name="Equation" r:id="rId11" imgW="1447800" imgH="444500" progId="Equation.3">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5875" y="1330571"/>
                        <a:ext cx="4035425"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186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2700" y="533400"/>
            <a:ext cx="9118600" cy="5778500"/>
          </a:xfrm>
          <a:prstGeom prst="rect">
            <a:avLst/>
          </a:prstGeom>
        </p:spPr>
      </p:pic>
      <p:sp>
        <p:nvSpPr>
          <p:cNvPr id="5" name="TextBox 4"/>
          <p:cNvSpPr txBox="1"/>
          <p:nvPr/>
        </p:nvSpPr>
        <p:spPr>
          <a:xfrm>
            <a:off x="1833003" y="1737343"/>
            <a:ext cx="551096" cy="553998"/>
          </a:xfrm>
          <a:prstGeom prst="rect">
            <a:avLst/>
          </a:prstGeom>
          <a:noFill/>
        </p:spPr>
        <p:txBody>
          <a:bodyPr wrap="square" rtlCol="0">
            <a:spAutoFit/>
          </a:bodyPr>
          <a:lstStyle/>
          <a:p>
            <a:r>
              <a:rPr lang="en-US" sz="3000" dirty="0" smtClean="0"/>
              <a:t>T</a:t>
            </a:r>
            <a:r>
              <a:rPr lang="en-US" sz="3000" baseline="-25000" dirty="0" smtClean="0"/>
              <a:t>i</a:t>
            </a:r>
            <a:endParaRPr lang="en-US" sz="3000" dirty="0"/>
          </a:p>
        </p:txBody>
      </p:sp>
      <p:graphicFrame>
        <p:nvGraphicFramePr>
          <p:cNvPr id="6" name="Object 5"/>
          <p:cNvGraphicFramePr>
            <a:graphicFrameLocks noChangeAspect="1"/>
          </p:cNvGraphicFramePr>
          <p:nvPr>
            <p:extLst>
              <p:ext uri="{D42A27DB-BD31-4B8C-83A1-F6EECF244321}">
                <p14:modId xmlns:p14="http://schemas.microsoft.com/office/powerpoint/2010/main" val="3508854860"/>
              </p:ext>
            </p:extLst>
          </p:nvPr>
        </p:nvGraphicFramePr>
        <p:xfrm>
          <a:off x="6397505" y="391639"/>
          <a:ext cx="2315491" cy="666936"/>
        </p:xfrm>
        <a:graphic>
          <a:graphicData uri="http://schemas.openxmlformats.org/presentationml/2006/ole">
            <mc:AlternateContent xmlns:mc="http://schemas.openxmlformats.org/markup-compatibility/2006">
              <mc:Choice xmlns:v="urn:schemas-microsoft-com:vml" Requires="v">
                <p:oleObj spid="_x0000_s5221" name="Equation" r:id="rId5" imgW="838200" imgH="241300" progId="Equation.3">
                  <p:embed/>
                </p:oleObj>
              </mc:Choice>
              <mc:Fallback>
                <p:oleObj name="Equation" r:id="rId5" imgW="838200" imgH="241300" progId="Equation.3">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505" y="391639"/>
                        <a:ext cx="2315491" cy="666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nvCxnSpPr>
        <p:spPr>
          <a:xfrm>
            <a:off x="3210732" y="958532"/>
            <a:ext cx="11981" cy="5080222"/>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2340484" y="2335907"/>
            <a:ext cx="870248"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713351638"/>
              </p:ext>
            </p:extLst>
          </p:nvPr>
        </p:nvGraphicFramePr>
        <p:xfrm>
          <a:off x="3060289" y="6062716"/>
          <a:ext cx="420687" cy="596900"/>
        </p:xfrm>
        <a:graphic>
          <a:graphicData uri="http://schemas.openxmlformats.org/presentationml/2006/ole">
            <mc:AlternateContent xmlns:mc="http://schemas.openxmlformats.org/markup-compatibility/2006">
              <mc:Choice xmlns:v="urn:schemas-microsoft-com:vml" Requires="v">
                <p:oleObj spid="_x0000_s5222" name="Equation" r:id="rId7" imgW="152400" imgH="215900" progId="Equation.3">
                  <p:embed/>
                </p:oleObj>
              </mc:Choice>
              <mc:Fallback>
                <p:oleObj name="Equation" r:id="rId7" imgW="152400" imgH="215900"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289" y="6062716"/>
                        <a:ext cx="420687" cy="596900"/>
                      </a:xfrm>
                      <a:prstGeom prst="rect">
                        <a:avLst/>
                      </a:prstGeom>
                      <a:solidFill>
                        <a:srgbClr val="FFFFFF"/>
                      </a:solid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33501258"/>
              </p:ext>
            </p:extLst>
          </p:nvPr>
        </p:nvGraphicFramePr>
        <p:xfrm>
          <a:off x="2588016" y="2420830"/>
          <a:ext cx="415144" cy="525182"/>
        </p:xfrm>
        <a:graphic>
          <a:graphicData uri="http://schemas.openxmlformats.org/presentationml/2006/ole">
            <mc:AlternateContent xmlns:mc="http://schemas.openxmlformats.org/markup-compatibility/2006">
              <mc:Choice xmlns:v="urn:schemas-microsoft-com:vml" Requires="v">
                <p:oleObj spid="_x0000_s5223" name="Equation" r:id="rId9" imgW="190500" imgH="241300" progId="Equation.3">
                  <p:embed/>
                </p:oleObj>
              </mc:Choice>
              <mc:Fallback>
                <p:oleObj name="Equation" r:id="rId9" imgW="190500" imgH="241300" progId="Equation.3">
                  <p:embed/>
                  <p:pic>
                    <p:nvPicPr>
                      <p:cNvPr id="0" name="Picture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8016" y="2420830"/>
                        <a:ext cx="415144" cy="525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116682"/>
              </p:ext>
            </p:extLst>
          </p:nvPr>
        </p:nvGraphicFramePr>
        <p:xfrm>
          <a:off x="6352481" y="1294725"/>
          <a:ext cx="2456355" cy="718193"/>
        </p:xfrm>
        <a:graphic>
          <a:graphicData uri="http://schemas.openxmlformats.org/presentationml/2006/ole">
            <mc:AlternateContent xmlns:mc="http://schemas.openxmlformats.org/markup-compatibility/2006">
              <mc:Choice xmlns:v="urn:schemas-microsoft-com:vml" Requires="v">
                <p:oleObj spid="_x0000_s5224" name="Equation" r:id="rId11" imgW="825500" imgH="241300" progId="Equation.3">
                  <p:embed/>
                </p:oleObj>
              </mc:Choice>
              <mc:Fallback>
                <p:oleObj name="Equation" r:id="rId11" imgW="825500" imgH="241300" progId="Equation.3">
                  <p:embed/>
                  <p:pic>
                    <p:nvPicPr>
                      <p:cNvPr id="0" name="Picture 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2481" y="1294725"/>
                        <a:ext cx="2456355" cy="7181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a:off x="4752851" y="2335907"/>
            <a:ext cx="11981" cy="3678883"/>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3210732" y="3902142"/>
            <a:ext cx="1554100"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749214144"/>
              </p:ext>
            </p:extLst>
          </p:nvPr>
        </p:nvGraphicFramePr>
        <p:xfrm>
          <a:off x="3760788" y="3999440"/>
          <a:ext cx="387350" cy="525462"/>
        </p:xfrm>
        <a:graphic>
          <a:graphicData uri="http://schemas.openxmlformats.org/presentationml/2006/ole">
            <mc:AlternateContent xmlns:mc="http://schemas.openxmlformats.org/markup-compatibility/2006">
              <mc:Choice xmlns:v="urn:schemas-microsoft-com:vml" Requires="v">
                <p:oleObj spid="_x0000_s5225" name="Equation" r:id="rId13" imgW="177800" imgH="241300" progId="Equation.3">
                  <p:embed/>
                </p:oleObj>
              </mc:Choice>
              <mc:Fallback>
                <p:oleObj name="Equation" r:id="rId13" imgW="177800" imgH="241300" progId="Equation.3">
                  <p:embed/>
                  <p:pic>
                    <p:nvPicPr>
                      <p:cNvPr id="0" name="Picture 9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0788" y="3999440"/>
                        <a:ext cx="38735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0576048"/>
              </p:ext>
            </p:extLst>
          </p:nvPr>
        </p:nvGraphicFramePr>
        <p:xfrm>
          <a:off x="4562328" y="5945450"/>
          <a:ext cx="481236" cy="630291"/>
        </p:xfrm>
        <a:graphic>
          <a:graphicData uri="http://schemas.openxmlformats.org/presentationml/2006/ole">
            <mc:AlternateContent xmlns:mc="http://schemas.openxmlformats.org/markup-compatibility/2006">
              <mc:Choice xmlns:v="urn:schemas-microsoft-com:vml" Requires="v">
                <p:oleObj spid="_x0000_s5226" name="Equation" r:id="rId15" imgW="165100" imgH="215900" progId="Equation.3">
                  <p:embed/>
                </p:oleObj>
              </mc:Choice>
              <mc:Fallback>
                <p:oleObj name="Equation" r:id="rId15" imgW="165100" imgH="215900" progId="Equation.3">
                  <p:embed/>
                  <p:pic>
                    <p:nvPicPr>
                      <p:cNvPr id="0" name="Picture 9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2328" y="5945450"/>
                        <a:ext cx="481236" cy="630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418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2700" y="533400"/>
            <a:ext cx="9118600" cy="5778500"/>
          </a:xfrm>
          <a:prstGeom prst="rect">
            <a:avLst/>
          </a:prstGeom>
        </p:spPr>
      </p:pic>
      <p:sp>
        <p:nvSpPr>
          <p:cNvPr id="5" name="TextBox 4"/>
          <p:cNvSpPr txBox="1"/>
          <p:nvPr/>
        </p:nvSpPr>
        <p:spPr>
          <a:xfrm>
            <a:off x="1761123" y="1737343"/>
            <a:ext cx="551096" cy="553998"/>
          </a:xfrm>
          <a:prstGeom prst="rect">
            <a:avLst/>
          </a:prstGeom>
          <a:noFill/>
          <a:ln w="28575" cmpd="sng">
            <a:solidFill>
              <a:srgbClr val="008000"/>
            </a:solidFill>
          </a:ln>
        </p:spPr>
        <p:txBody>
          <a:bodyPr wrap="square" rtlCol="0">
            <a:spAutoFit/>
          </a:bodyPr>
          <a:lstStyle/>
          <a:p>
            <a:pPr algn="ctr"/>
            <a:r>
              <a:rPr lang="en-US" sz="3000" dirty="0" smtClean="0"/>
              <a:t>T</a:t>
            </a:r>
            <a:r>
              <a:rPr lang="en-US" sz="3000" baseline="-25000" dirty="0" smtClean="0"/>
              <a:t>i</a:t>
            </a:r>
            <a:endParaRPr lang="en-US" sz="3000" dirty="0"/>
          </a:p>
        </p:txBody>
      </p:sp>
      <p:graphicFrame>
        <p:nvGraphicFramePr>
          <p:cNvPr id="6" name="Object 5"/>
          <p:cNvGraphicFramePr>
            <a:graphicFrameLocks noChangeAspect="1"/>
          </p:cNvGraphicFramePr>
          <p:nvPr>
            <p:extLst>
              <p:ext uri="{D42A27DB-BD31-4B8C-83A1-F6EECF244321}">
                <p14:modId xmlns:p14="http://schemas.microsoft.com/office/powerpoint/2010/main" val="2049069629"/>
              </p:ext>
            </p:extLst>
          </p:nvPr>
        </p:nvGraphicFramePr>
        <p:xfrm>
          <a:off x="6397505" y="391639"/>
          <a:ext cx="2315491" cy="666936"/>
        </p:xfrm>
        <a:graphic>
          <a:graphicData uri="http://schemas.openxmlformats.org/presentationml/2006/ole">
            <mc:AlternateContent xmlns:mc="http://schemas.openxmlformats.org/markup-compatibility/2006">
              <mc:Choice xmlns:v="urn:schemas-microsoft-com:vml" Requires="v">
                <p:oleObj spid="_x0000_s7275" name="Equation" r:id="rId5" imgW="838200" imgH="241300" progId="Equation.3">
                  <p:embed/>
                </p:oleObj>
              </mc:Choice>
              <mc:Fallback>
                <p:oleObj name="Equation" r:id="rId5" imgW="838200" imgH="241300" progId="Equation.3">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505" y="391639"/>
                        <a:ext cx="2315491" cy="666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nvCxnSpPr>
        <p:spPr>
          <a:xfrm>
            <a:off x="3210732" y="958532"/>
            <a:ext cx="11981" cy="5080222"/>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2340484" y="2335907"/>
            <a:ext cx="870248"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1327850298"/>
              </p:ext>
            </p:extLst>
          </p:nvPr>
        </p:nvGraphicFramePr>
        <p:xfrm>
          <a:off x="3060289" y="6069984"/>
          <a:ext cx="420687" cy="596900"/>
        </p:xfrm>
        <a:graphic>
          <a:graphicData uri="http://schemas.openxmlformats.org/presentationml/2006/ole">
            <mc:AlternateContent xmlns:mc="http://schemas.openxmlformats.org/markup-compatibility/2006">
              <mc:Choice xmlns:v="urn:schemas-microsoft-com:vml" Requires="v">
                <p:oleObj spid="_x0000_s7276" name="Equation" r:id="rId7" imgW="152400" imgH="215900" progId="Equation.3">
                  <p:embed/>
                </p:oleObj>
              </mc:Choice>
              <mc:Fallback>
                <p:oleObj name="Equation" r:id="rId7" imgW="152400" imgH="215900" progId="Equation.3">
                  <p:embed/>
                  <p:pic>
                    <p:nvPicPr>
                      <p:cNvPr id="0" name="Picture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289" y="6069984"/>
                        <a:ext cx="420687" cy="596900"/>
                      </a:xfrm>
                      <a:prstGeom prst="rect">
                        <a:avLst/>
                      </a:prstGeom>
                      <a:solidFill>
                        <a:srgbClr val="FFFFFF"/>
                      </a:solidFill>
                      <a:ln w="28575">
                        <a:solidFill>
                          <a:srgbClr val="FFFFFF"/>
                        </a:solidFill>
                        <a:miter lim="800000"/>
                        <a:headEnd/>
                        <a:tailEnd/>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13381909"/>
              </p:ext>
            </p:extLst>
          </p:nvPr>
        </p:nvGraphicFramePr>
        <p:xfrm>
          <a:off x="2588016" y="2420830"/>
          <a:ext cx="415144" cy="525182"/>
        </p:xfrm>
        <a:graphic>
          <a:graphicData uri="http://schemas.openxmlformats.org/presentationml/2006/ole">
            <mc:AlternateContent xmlns:mc="http://schemas.openxmlformats.org/markup-compatibility/2006">
              <mc:Choice xmlns:v="urn:schemas-microsoft-com:vml" Requires="v">
                <p:oleObj spid="_x0000_s7277" name="Equation" r:id="rId9" imgW="190500" imgH="241300" progId="Equation.3">
                  <p:embed/>
                </p:oleObj>
              </mc:Choice>
              <mc:Fallback>
                <p:oleObj name="Equation" r:id="rId9" imgW="190500" imgH="241300" progId="Equation.3">
                  <p:embed/>
                  <p:pic>
                    <p:nvPicPr>
                      <p:cNvPr id="0" name="Picture 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8016" y="2420830"/>
                        <a:ext cx="415144" cy="52518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39639888"/>
              </p:ext>
            </p:extLst>
          </p:nvPr>
        </p:nvGraphicFramePr>
        <p:xfrm>
          <a:off x="6352481" y="1294725"/>
          <a:ext cx="2456355" cy="718193"/>
        </p:xfrm>
        <a:graphic>
          <a:graphicData uri="http://schemas.openxmlformats.org/presentationml/2006/ole">
            <mc:AlternateContent xmlns:mc="http://schemas.openxmlformats.org/markup-compatibility/2006">
              <mc:Choice xmlns:v="urn:schemas-microsoft-com:vml" Requires="v">
                <p:oleObj spid="_x0000_s7278" name="Equation" r:id="rId11" imgW="825500" imgH="241300" progId="Equation.3">
                  <p:embed/>
                </p:oleObj>
              </mc:Choice>
              <mc:Fallback>
                <p:oleObj name="Equation" r:id="rId11" imgW="825500" imgH="241300" progId="Equation.3">
                  <p:embed/>
                  <p:pic>
                    <p:nvPicPr>
                      <p:cNvPr id="0" name="Picture 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2481" y="1294725"/>
                        <a:ext cx="2456355" cy="7181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a:off x="4752851" y="2335907"/>
            <a:ext cx="11981" cy="3678883"/>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3210732" y="3902142"/>
            <a:ext cx="1554100"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549327112"/>
              </p:ext>
            </p:extLst>
          </p:nvPr>
        </p:nvGraphicFramePr>
        <p:xfrm>
          <a:off x="3760788" y="3999440"/>
          <a:ext cx="387350" cy="525462"/>
        </p:xfrm>
        <a:graphic>
          <a:graphicData uri="http://schemas.openxmlformats.org/presentationml/2006/ole">
            <mc:AlternateContent xmlns:mc="http://schemas.openxmlformats.org/markup-compatibility/2006">
              <mc:Choice xmlns:v="urn:schemas-microsoft-com:vml" Requires="v">
                <p:oleObj spid="_x0000_s7279" name="Equation" r:id="rId13" imgW="177800" imgH="241300" progId="Equation.3">
                  <p:embed/>
                </p:oleObj>
              </mc:Choice>
              <mc:Fallback>
                <p:oleObj name="Equation" r:id="rId13" imgW="177800" imgH="241300" progId="Equation.3">
                  <p:embed/>
                  <p:pic>
                    <p:nvPicPr>
                      <p:cNvPr id="0" name="Picture 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0788" y="3999440"/>
                        <a:ext cx="387350" cy="525462"/>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719152"/>
              </p:ext>
            </p:extLst>
          </p:nvPr>
        </p:nvGraphicFramePr>
        <p:xfrm>
          <a:off x="4562328" y="6053289"/>
          <a:ext cx="481236" cy="630291"/>
        </p:xfrm>
        <a:graphic>
          <a:graphicData uri="http://schemas.openxmlformats.org/presentationml/2006/ole">
            <mc:AlternateContent xmlns:mc="http://schemas.openxmlformats.org/markup-compatibility/2006">
              <mc:Choice xmlns:v="urn:schemas-microsoft-com:vml" Requires="v">
                <p:oleObj spid="_x0000_s7280" name="Equation" r:id="rId15" imgW="165100" imgH="215900" progId="Equation.3">
                  <p:embed/>
                </p:oleObj>
              </mc:Choice>
              <mc:Fallback>
                <p:oleObj name="Equation" r:id="rId15" imgW="165100" imgH="215900" progId="Equation.3">
                  <p:embed/>
                  <p:pic>
                    <p:nvPicPr>
                      <p:cNvPr id="0" name="Picture 9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2328" y="6053289"/>
                        <a:ext cx="481236" cy="63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845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2700" y="533400"/>
            <a:ext cx="9118600" cy="5778500"/>
          </a:xfrm>
          <a:prstGeom prst="rect">
            <a:avLst/>
          </a:prstGeom>
        </p:spPr>
      </p:pic>
      <p:sp>
        <p:nvSpPr>
          <p:cNvPr id="5" name="TextBox 4"/>
          <p:cNvSpPr txBox="1"/>
          <p:nvPr/>
        </p:nvSpPr>
        <p:spPr>
          <a:xfrm>
            <a:off x="1761123" y="1737343"/>
            <a:ext cx="551096" cy="553998"/>
          </a:xfrm>
          <a:prstGeom prst="rect">
            <a:avLst/>
          </a:prstGeom>
          <a:noFill/>
          <a:ln w="28575" cmpd="sng">
            <a:solidFill>
              <a:srgbClr val="008000"/>
            </a:solidFill>
          </a:ln>
        </p:spPr>
        <p:txBody>
          <a:bodyPr wrap="square" rtlCol="0">
            <a:spAutoFit/>
          </a:bodyPr>
          <a:lstStyle/>
          <a:p>
            <a:pPr algn="ctr"/>
            <a:r>
              <a:rPr lang="en-US" sz="3000" dirty="0" smtClean="0"/>
              <a:t>T</a:t>
            </a:r>
            <a:r>
              <a:rPr lang="en-US" sz="3000" baseline="-25000" dirty="0" smtClean="0"/>
              <a:t>i</a:t>
            </a:r>
            <a:endParaRPr lang="en-US" sz="3000" dirty="0"/>
          </a:p>
        </p:txBody>
      </p:sp>
      <p:graphicFrame>
        <p:nvGraphicFramePr>
          <p:cNvPr id="6" name="Object 5"/>
          <p:cNvGraphicFramePr>
            <a:graphicFrameLocks noChangeAspect="1"/>
          </p:cNvGraphicFramePr>
          <p:nvPr>
            <p:extLst>
              <p:ext uri="{D42A27DB-BD31-4B8C-83A1-F6EECF244321}">
                <p14:modId xmlns:p14="http://schemas.microsoft.com/office/powerpoint/2010/main" val="409968934"/>
              </p:ext>
            </p:extLst>
          </p:nvPr>
        </p:nvGraphicFramePr>
        <p:xfrm>
          <a:off x="6397505" y="391639"/>
          <a:ext cx="2315491" cy="666936"/>
        </p:xfrm>
        <a:graphic>
          <a:graphicData uri="http://schemas.openxmlformats.org/presentationml/2006/ole">
            <mc:AlternateContent xmlns:mc="http://schemas.openxmlformats.org/markup-compatibility/2006">
              <mc:Choice xmlns:v="urn:schemas-microsoft-com:vml" Requires="v">
                <p:oleObj spid="_x0000_s8293" name="Equation" r:id="rId5" imgW="838200" imgH="241300" progId="Equation.3">
                  <p:embed/>
                </p:oleObj>
              </mc:Choice>
              <mc:Fallback>
                <p:oleObj name="Equation" r:id="rId5" imgW="838200" imgH="241300" progId="Equation.3">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505" y="391639"/>
                        <a:ext cx="2315491" cy="666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nvCxnSpPr>
        <p:spPr>
          <a:xfrm>
            <a:off x="3210732" y="958532"/>
            <a:ext cx="11981" cy="5080222"/>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2340484" y="2335907"/>
            <a:ext cx="870248"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1893273279"/>
              </p:ext>
            </p:extLst>
          </p:nvPr>
        </p:nvGraphicFramePr>
        <p:xfrm>
          <a:off x="3060289" y="6069984"/>
          <a:ext cx="420687" cy="596900"/>
        </p:xfrm>
        <a:graphic>
          <a:graphicData uri="http://schemas.openxmlformats.org/presentationml/2006/ole">
            <mc:AlternateContent xmlns:mc="http://schemas.openxmlformats.org/markup-compatibility/2006">
              <mc:Choice xmlns:v="urn:schemas-microsoft-com:vml" Requires="v">
                <p:oleObj spid="_x0000_s8294" name="Equation" r:id="rId7" imgW="152400" imgH="215900" progId="Equation.3">
                  <p:embed/>
                </p:oleObj>
              </mc:Choice>
              <mc:Fallback>
                <p:oleObj name="Equation" r:id="rId7" imgW="152400" imgH="215900" progId="Equation.3">
                  <p:embed/>
                  <p:pic>
                    <p:nvPicPr>
                      <p:cNvPr id="0"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289" y="6069984"/>
                        <a:ext cx="420687" cy="596900"/>
                      </a:xfrm>
                      <a:prstGeom prst="rect">
                        <a:avLst/>
                      </a:prstGeom>
                      <a:solidFill>
                        <a:srgbClr val="FFFFFF"/>
                      </a:solidFill>
                      <a:ln w="28575">
                        <a:solidFill>
                          <a:srgbClr val="604A7B"/>
                        </a:solidFill>
                        <a:miter lim="800000"/>
                        <a:headEnd/>
                        <a:tailEnd/>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17903027"/>
              </p:ext>
            </p:extLst>
          </p:nvPr>
        </p:nvGraphicFramePr>
        <p:xfrm>
          <a:off x="2588016" y="2420830"/>
          <a:ext cx="415144" cy="525182"/>
        </p:xfrm>
        <a:graphic>
          <a:graphicData uri="http://schemas.openxmlformats.org/presentationml/2006/ole">
            <mc:AlternateContent xmlns:mc="http://schemas.openxmlformats.org/markup-compatibility/2006">
              <mc:Choice xmlns:v="urn:schemas-microsoft-com:vml" Requires="v">
                <p:oleObj spid="_x0000_s8295" name="Equation" r:id="rId9" imgW="190500" imgH="241300" progId="Equation.3">
                  <p:embed/>
                </p:oleObj>
              </mc:Choice>
              <mc:Fallback>
                <p:oleObj name="Equation" r:id="rId9" imgW="190500" imgH="241300" progId="Equation.3">
                  <p:embed/>
                  <p:pic>
                    <p:nvPicPr>
                      <p:cNvPr id="0" name="Picture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8016" y="2420830"/>
                        <a:ext cx="415144" cy="52518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79211972"/>
              </p:ext>
            </p:extLst>
          </p:nvPr>
        </p:nvGraphicFramePr>
        <p:xfrm>
          <a:off x="6352481" y="1294725"/>
          <a:ext cx="2456355" cy="718193"/>
        </p:xfrm>
        <a:graphic>
          <a:graphicData uri="http://schemas.openxmlformats.org/presentationml/2006/ole">
            <mc:AlternateContent xmlns:mc="http://schemas.openxmlformats.org/markup-compatibility/2006">
              <mc:Choice xmlns:v="urn:schemas-microsoft-com:vml" Requires="v">
                <p:oleObj spid="_x0000_s8296" name="Equation" r:id="rId11" imgW="825500" imgH="241300" progId="Equation.3">
                  <p:embed/>
                </p:oleObj>
              </mc:Choice>
              <mc:Fallback>
                <p:oleObj name="Equation" r:id="rId11" imgW="825500" imgH="241300" progId="Equation.3">
                  <p:embed/>
                  <p:pic>
                    <p:nvPicPr>
                      <p:cNvPr id="0" name="Picture 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2481" y="1294725"/>
                        <a:ext cx="2456355" cy="7181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a:off x="4752851" y="2335907"/>
            <a:ext cx="11981" cy="3678883"/>
          </a:xfrm>
          <a:prstGeom prst="line">
            <a:avLst/>
          </a:prstGeom>
          <a:ln>
            <a:prstDash val="dash"/>
          </a:ln>
          <a:effectLst/>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3210732" y="3902142"/>
            <a:ext cx="1554100"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755099158"/>
              </p:ext>
            </p:extLst>
          </p:nvPr>
        </p:nvGraphicFramePr>
        <p:xfrm>
          <a:off x="3760788" y="3999440"/>
          <a:ext cx="387350" cy="525462"/>
        </p:xfrm>
        <a:graphic>
          <a:graphicData uri="http://schemas.openxmlformats.org/presentationml/2006/ole">
            <mc:AlternateContent xmlns:mc="http://schemas.openxmlformats.org/markup-compatibility/2006">
              <mc:Choice xmlns:v="urn:schemas-microsoft-com:vml" Requires="v">
                <p:oleObj spid="_x0000_s8297" name="Equation" r:id="rId13" imgW="177800" imgH="241300" progId="Equation.3">
                  <p:embed/>
                </p:oleObj>
              </mc:Choice>
              <mc:Fallback>
                <p:oleObj name="Equation" r:id="rId13" imgW="177800" imgH="241300" progId="Equation.3">
                  <p:embed/>
                  <p:pic>
                    <p:nvPicPr>
                      <p:cNvPr id="0" name="Picture 9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0788" y="3999440"/>
                        <a:ext cx="387350" cy="525462"/>
                      </a:xfrm>
                      <a:prstGeom prst="rect">
                        <a:avLst/>
                      </a:prstGeom>
                      <a:noFill/>
                      <a:ln w="28575">
                        <a:solidFill>
                          <a:srgbClr val="604A7B"/>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93905492"/>
              </p:ext>
            </p:extLst>
          </p:nvPr>
        </p:nvGraphicFramePr>
        <p:xfrm>
          <a:off x="4562328" y="6053289"/>
          <a:ext cx="481236" cy="630291"/>
        </p:xfrm>
        <a:graphic>
          <a:graphicData uri="http://schemas.openxmlformats.org/presentationml/2006/ole">
            <mc:AlternateContent xmlns:mc="http://schemas.openxmlformats.org/markup-compatibility/2006">
              <mc:Choice xmlns:v="urn:schemas-microsoft-com:vml" Requires="v">
                <p:oleObj spid="_x0000_s8298" name="Equation" r:id="rId15" imgW="165100" imgH="215900" progId="Equation.3">
                  <p:embed/>
                </p:oleObj>
              </mc:Choice>
              <mc:Fallback>
                <p:oleObj name="Equation" r:id="rId15" imgW="165100" imgH="215900" progId="Equation.3">
                  <p:embed/>
                  <p:pic>
                    <p:nvPicPr>
                      <p:cNvPr id="0" name="Picture 9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2328" y="6053289"/>
                        <a:ext cx="481236" cy="630291"/>
                      </a:xfrm>
                      <a:prstGeom prst="rect">
                        <a:avLst/>
                      </a:prstGeom>
                      <a:noFill/>
                      <a:ln w="28575">
                        <a:solidFill>
                          <a:srgbClr val="604A7B"/>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155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
          <p:cNvSpPr/>
          <p:nvPr/>
        </p:nvSpPr>
        <p:spPr>
          <a:xfrm>
            <a:off x="250529" y="295895"/>
            <a:ext cx="3164787" cy="1068115"/>
          </a:xfrm>
          <a:prstGeom prst="rect">
            <a:avLst/>
          </a:prstGeom>
          <a:solidFill>
            <a:schemeClr val="accent1"/>
          </a:solidFill>
          <a:ln w="19050" cap="flat">
            <a:solidFill>
              <a:schemeClr val="tx1"/>
            </a:solidFill>
            <a:prstDash val="solid"/>
            <a:round/>
            <a:headEnd type="none" w="med" len="med"/>
            <a:tailEnd type="none" w="med" len="med"/>
          </a:ln>
        </p:spPr>
        <p:txBody>
          <a:bodyPr lIns="91425" tIns="91425" rIns="91425" bIns="91425" anchor="ctr" anchorCtr="0">
            <a:noAutofit/>
          </a:bodyPr>
          <a:lstStyle/>
          <a:p>
            <a:pPr>
              <a:buNone/>
            </a:pPr>
            <a:r>
              <a:rPr lang="en" dirty="0">
                <a:latin typeface="Lucida Grande"/>
                <a:cs typeface="Lucida Grande"/>
              </a:rPr>
              <a:t>Step One: Select your model (fixed, random, mixed)</a:t>
            </a:r>
          </a:p>
        </p:txBody>
      </p:sp>
      <p:sp>
        <p:nvSpPr>
          <p:cNvPr id="5" name="Shape 31"/>
          <p:cNvSpPr/>
          <p:nvPr/>
        </p:nvSpPr>
        <p:spPr>
          <a:xfrm>
            <a:off x="1832925" y="4718796"/>
            <a:ext cx="2469960" cy="857400"/>
          </a:xfrm>
          <a:prstGeom prst="rect">
            <a:avLst/>
          </a:prstGeom>
          <a:solidFill>
            <a:schemeClr val="accent3"/>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buNone/>
            </a:pPr>
            <a:r>
              <a:rPr lang="en" dirty="0">
                <a:latin typeface="Lucida Grande"/>
                <a:cs typeface="Lucida Grande"/>
              </a:rPr>
              <a:t>Moment Based &amp; Least Squares</a:t>
            </a:r>
          </a:p>
        </p:txBody>
      </p:sp>
      <p:sp>
        <p:nvSpPr>
          <p:cNvPr id="6" name="Shape 32"/>
          <p:cNvSpPr/>
          <p:nvPr/>
        </p:nvSpPr>
        <p:spPr>
          <a:xfrm>
            <a:off x="250528" y="1812361"/>
            <a:ext cx="3164787" cy="826786"/>
          </a:xfrm>
          <a:prstGeom prst="rect">
            <a:avLst/>
          </a:prstGeom>
          <a:solidFill>
            <a:srgbClr val="4F81B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buNone/>
            </a:pPr>
            <a:r>
              <a:rPr lang="en" dirty="0">
                <a:latin typeface="Lucida Grande"/>
                <a:cs typeface="Lucida Grande"/>
              </a:rPr>
              <a:t>Step Two: What’s your distribution? </a:t>
            </a:r>
          </a:p>
        </p:txBody>
      </p:sp>
      <p:sp>
        <p:nvSpPr>
          <p:cNvPr id="7" name="Shape 33"/>
          <p:cNvSpPr/>
          <p:nvPr/>
        </p:nvSpPr>
        <p:spPr>
          <a:xfrm>
            <a:off x="250531" y="2956692"/>
            <a:ext cx="3164788" cy="1126499"/>
          </a:xfrm>
          <a:prstGeom prst="rect">
            <a:avLst/>
          </a:prstGeom>
          <a:solidFill>
            <a:srgbClr val="4F81B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buNone/>
            </a:pPr>
            <a:r>
              <a:rPr lang="en" dirty="0">
                <a:latin typeface="Lucida Grande"/>
                <a:cs typeface="Lucida Grande"/>
              </a:rPr>
              <a:t>Step Three: What approach will you use to </a:t>
            </a:r>
            <a:r>
              <a:rPr lang="en" b="1" dirty="0">
                <a:latin typeface="Lucida Grande"/>
                <a:cs typeface="Lucida Grande"/>
              </a:rPr>
              <a:t>estimate your parameters</a:t>
            </a:r>
            <a:r>
              <a:rPr lang="en" dirty="0">
                <a:latin typeface="Lucida Grande"/>
                <a:cs typeface="Lucida Grande"/>
              </a:rPr>
              <a:t>?</a:t>
            </a:r>
          </a:p>
        </p:txBody>
      </p:sp>
      <p:sp>
        <p:nvSpPr>
          <p:cNvPr id="8" name="Shape 34"/>
          <p:cNvSpPr/>
          <p:nvPr/>
        </p:nvSpPr>
        <p:spPr>
          <a:xfrm>
            <a:off x="5070360" y="4718796"/>
            <a:ext cx="1612500" cy="857400"/>
          </a:xfrm>
          <a:prstGeom prst="rect">
            <a:avLst/>
          </a:prstGeom>
          <a:solidFill>
            <a:srgbClr val="9BBB5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buNone/>
            </a:pPr>
            <a:r>
              <a:rPr lang="en">
                <a:latin typeface="Lucida Grande"/>
                <a:cs typeface="Lucida Grande"/>
              </a:rPr>
              <a:t>Likelihood</a:t>
            </a:r>
          </a:p>
        </p:txBody>
      </p:sp>
      <p:sp>
        <p:nvSpPr>
          <p:cNvPr id="9" name="Shape 35"/>
          <p:cNvSpPr/>
          <p:nvPr/>
        </p:nvSpPr>
        <p:spPr>
          <a:xfrm>
            <a:off x="3769283" y="2956766"/>
            <a:ext cx="4925701" cy="1126425"/>
          </a:xfrm>
          <a:prstGeom prst="rect">
            <a:avLst/>
          </a:prstGeom>
          <a:solidFill>
            <a:schemeClr val="accent2"/>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buNone/>
            </a:pPr>
            <a:r>
              <a:rPr lang="en" dirty="0">
                <a:latin typeface="Lucida Grande"/>
                <a:cs typeface="Lucida Grande"/>
              </a:rPr>
              <a:t>ASK:</a:t>
            </a:r>
          </a:p>
          <a:p>
            <a:pPr lvl="0" rtl="0">
              <a:buNone/>
            </a:pPr>
            <a:r>
              <a:rPr lang="en" dirty="0">
                <a:latin typeface="Lucida Grande"/>
                <a:cs typeface="Lucida Grande"/>
              </a:rPr>
              <a:t>Are your true values known?</a:t>
            </a:r>
          </a:p>
          <a:p>
            <a:pPr lvl="0" rtl="0">
              <a:buNone/>
            </a:pPr>
            <a:r>
              <a:rPr lang="en" dirty="0">
                <a:latin typeface="Lucida Grande"/>
                <a:cs typeface="Lucida Grande"/>
              </a:rPr>
              <a:t>Is your model </a:t>
            </a:r>
            <a:r>
              <a:rPr lang="en" i="1" dirty="0">
                <a:latin typeface="Lucida Grande"/>
                <a:cs typeface="Lucida Grande"/>
              </a:rPr>
              <a:t>relatively</a:t>
            </a:r>
            <a:r>
              <a:rPr lang="en" dirty="0">
                <a:latin typeface="Lucida Grande"/>
                <a:cs typeface="Lucida Grande"/>
              </a:rPr>
              <a:t> “complicated”?</a:t>
            </a:r>
          </a:p>
        </p:txBody>
      </p:sp>
      <p:sp>
        <p:nvSpPr>
          <p:cNvPr id="10" name="Shape 36"/>
          <p:cNvSpPr/>
          <p:nvPr/>
        </p:nvSpPr>
        <p:spPr>
          <a:xfrm>
            <a:off x="7082484" y="4718795"/>
            <a:ext cx="1612500" cy="857400"/>
          </a:xfrm>
          <a:prstGeom prst="rect">
            <a:avLst/>
          </a:prstGeom>
          <a:solidFill>
            <a:schemeClr val="accent5"/>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buNone/>
            </a:pPr>
            <a:r>
              <a:rPr lang="en">
                <a:latin typeface="Lucida Grande"/>
                <a:cs typeface="Lucida Grande"/>
              </a:rPr>
              <a:t>Bayesian</a:t>
            </a:r>
          </a:p>
        </p:txBody>
      </p:sp>
      <p:cxnSp>
        <p:nvCxnSpPr>
          <p:cNvPr id="11" name="Shape 37"/>
          <p:cNvCxnSpPr>
            <a:stCxn id="4" idx="2"/>
            <a:endCxn id="6" idx="0"/>
          </p:cNvCxnSpPr>
          <p:nvPr/>
        </p:nvCxnSpPr>
        <p:spPr>
          <a:xfrm rot="5400000">
            <a:off x="1608748" y="1588185"/>
            <a:ext cx="448351" cy="1"/>
          </a:xfrm>
          <a:prstGeom prst="straightConnector1">
            <a:avLst/>
          </a:prstGeom>
          <a:noFill/>
          <a:ln w="19050" cap="flat">
            <a:solidFill>
              <a:srgbClr val="000000"/>
            </a:solidFill>
            <a:prstDash val="solid"/>
            <a:round/>
            <a:headEnd type="none" w="lg" len="lg"/>
            <a:tailEnd type="triangle" w="lg" len="lg"/>
          </a:ln>
        </p:spPr>
      </p:cxnSp>
      <p:cxnSp>
        <p:nvCxnSpPr>
          <p:cNvPr id="12" name="Shape 38"/>
          <p:cNvCxnSpPr/>
          <p:nvPr/>
        </p:nvCxnSpPr>
        <p:spPr>
          <a:xfrm>
            <a:off x="1765410" y="2639147"/>
            <a:ext cx="0" cy="269099"/>
          </a:xfrm>
          <a:prstGeom prst="straightConnector1">
            <a:avLst/>
          </a:prstGeom>
          <a:noFill/>
          <a:ln w="19050" cap="flat">
            <a:solidFill>
              <a:srgbClr val="000000"/>
            </a:solidFill>
            <a:prstDash val="solid"/>
            <a:round/>
            <a:headEnd type="none" w="lg" len="lg"/>
            <a:tailEnd type="triangle" w="lg" len="lg"/>
          </a:ln>
        </p:spPr>
      </p:cxnSp>
      <p:cxnSp>
        <p:nvCxnSpPr>
          <p:cNvPr id="13" name="Shape 39"/>
          <p:cNvCxnSpPr>
            <a:stCxn id="7" idx="3"/>
            <a:endCxn id="9" idx="1"/>
          </p:cNvCxnSpPr>
          <p:nvPr/>
        </p:nvCxnSpPr>
        <p:spPr>
          <a:xfrm>
            <a:off x="3415319" y="3519942"/>
            <a:ext cx="353964" cy="37"/>
          </a:xfrm>
          <a:prstGeom prst="straightConnector1">
            <a:avLst/>
          </a:prstGeom>
          <a:noFill/>
          <a:ln w="19050" cap="flat">
            <a:solidFill>
              <a:srgbClr val="000000"/>
            </a:solidFill>
            <a:prstDash val="solid"/>
            <a:round/>
            <a:headEnd type="none" w="lg" len="lg"/>
            <a:tailEnd type="triangle" w="lg" len="lg"/>
          </a:ln>
        </p:spPr>
      </p:cxnSp>
      <p:cxnSp>
        <p:nvCxnSpPr>
          <p:cNvPr id="14" name="Shape 40"/>
          <p:cNvCxnSpPr/>
          <p:nvPr/>
        </p:nvCxnSpPr>
        <p:spPr>
          <a:xfrm>
            <a:off x="3830859" y="4083191"/>
            <a:ext cx="2399" cy="632100"/>
          </a:xfrm>
          <a:prstGeom prst="straightConnector1">
            <a:avLst/>
          </a:prstGeom>
          <a:noFill/>
          <a:ln w="19050" cap="flat">
            <a:solidFill>
              <a:srgbClr val="000000"/>
            </a:solidFill>
            <a:prstDash val="solid"/>
            <a:round/>
            <a:headEnd type="none" w="lg" len="lg"/>
            <a:tailEnd type="triangle" w="lg" len="lg"/>
          </a:ln>
        </p:spPr>
      </p:cxnSp>
      <p:cxnSp>
        <p:nvCxnSpPr>
          <p:cNvPr id="15" name="Shape 41"/>
          <p:cNvCxnSpPr>
            <a:endCxn id="8" idx="0"/>
          </p:cNvCxnSpPr>
          <p:nvPr/>
        </p:nvCxnSpPr>
        <p:spPr>
          <a:xfrm rot="5400000">
            <a:off x="5566560" y="4408746"/>
            <a:ext cx="620100" cy="1588"/>
          </a:xfrm>
          <a:prstGeom prst="straightConnector1">
            <a:avLst/>
          </a:prstGeom>
          <a:noFill/>
          <a:ln w="19050" cap="flat">
            <a:solidFill>
              <a:srgbClr val="000000"/>
            </a:solidFill>
            <a:prstDash val="solid"/>
            <a:round/>
            <a:headEnd type="none" w="lg" len="lg"/>
            <a:tailEnd type="triangle" w="lg" len="lg"/>
          </a:ln>
        </p:spPr>
      </p:cxnSp>
      <p:cxnSp>
        <p:nvCxnSpPr>
          <p:cNvPr id="16" name="Shape 42"/>
          <p:cNvCxnSpPr/>
          <p:nvPr/>
        </p:nvCxnSpPr>
        <p:spPr>
          <a:xfrm>
            <a:off x="5906010" y="4083191"/>
            <a:ext cx="1553699" cy="635605"/>
          </a:xfrm>
          <a:prstGeom prst="straightConnector1">
            <a:avLst/>
          </a:prstGeom>
          <a:noFill/>
          <a:ln w="19050" cap="flat">
            <a:solidFill>
              <a:srgbClr val="000000"/>
            </a:solidFill>
            <a:prstDash val="solid"/>
            <a:round/>
            <a:headEnd type="none" w="lg" len="lg"/>
            <a:tailEnd type="triangle" w="lg" len="lg"/>
          </a:ln>
        </p:spPr>
      </p:cxnSp>
      <p:sp>
        <p:nvSpPr>
          <p:cNvPr id="17" name="Shape 43"/>
          <p:cNvSpPr txBox="1"/>
          <p:nvPr/>
        </p:nvSpPr>
        <p:spPr>
          <a:xfrm>
            <a:off x="3761385" y="4083191"/>
            <a:ext cx="541500" cy="269099"/>
          </a:xfrm>
          <a:prstGeom prst="rect">
            <a:avLst/>
          </a:prstGeom>
        </p:spPr>
        <p:txBody>
          <a:bodyPr lIns="91425" tIns="91425" rIns="91425" bIns="91425" anchor="t" anchorCtr="0">
            <a:noAutofit/>
          </a:bodyPr>
          <a:lstStyle/>
          <a:p>
            <a:pPr>
              <a:buNone/>
            </a:pPr>
            <a:r>
              <a:rPr lang="en">
                <a:latin typeface="Lucida Grande"/>
                <a:cs typeface="Lucida Grande"/>
              </a:rPr>
              <a:t>No</a:t>
            </a:r>
          </a:p>
        </p:txBody>
      </p:sp>
      <p:sp>
        <p:nvSpPr>
          <p:cNvPr id="18" name="Shape 44"/>
          <p:cNvSpPr txBox="1"/>
          <p:nvPr/>
        </p:nvSpPr>
        <p:spPr>
          <a:xfrm>
            <a:off x="5850190" y="4098696"/>
            <a:ext cx="673950" cy="253594"/>
          </a:xfrm>
          <a:prstGeom prst="rect">
            <a:avLst/>
          </a:prstGeom>
        </p:spPr>
        <p:txBody>
          <a:bodyPr lIns="91425" tIns="91425" rIns="91425" bIns="91425" anchor="t" anchorCtr="0">
            <a:noAutofit/>
          </a:bodyPr>
          <a:lstStyle/>
          <a:p>
            <a:pPr>
              <a:buNone/>
            </a:pPr>
            <a:r>
              <a:rPr lang="en" dirty="0">
                <a:latin typeface="Lucida Grande"/>
                <a:cs typeface="Lucida Grande"/>
              </a:rPr>
              <a:t>Yes</a:t>
            </a:r>
          </a:p>
        </p:txBody>
      </p:sp>
      <p:sp>
        <p:nvSpPr>
          <p:cNvPr id="19" name="Shape 45"/>
          <p:cNvSpPr txBox="1"/>
          <p:nvPr/>
        </p:nvSpPr>
        <p:spPr>
          <a:xfrm>
            <a:off x="1765410" y="5576196"/>
            <a:ext cx="2946362" cy="408574"/>
          </a:xfrm>
          <a:prstGeom prst="rect">
            <a:avLst/>
          </a:prstGeom>
        </p:spPr>
        <p:txBody>
          <a:bodyPr lIns="91425" tIns="91425" rIns="91425" bIns="91425" anchor="t" anchorCtr="0">
            <a:noAutofit/>
          </a:bodyPr>
          <a:lstStyle/>
          <a:p>
            <a:pPr>
              <a:buNone/>
            </a:pPr>
            <a:r>
              <a:rPr lang="en" dirty="0">
                <a:latin typeface="Lucida Grande"/>
                <a:cs typeface="Lucida Grande"/>
              </a:rPr>
              <a:t>*gives approximation</a:t>
            </a:r>
          </a:p>
        </p:txBody>
      </p:sp>
      <p:sp>
        <p:nvSpPr>
          <p:cNvPr id="20" name="Shape 46"/>
          <p:cNvSpPr txBox="1"/>
          <p:nvPr/>
        </p:nvSpPr>
        <p:spPr>
          <a:xfrm>
            <a:off x="5065025" y="5581121"/>
            <a:ext cx="3598499" cy="269099"/>
          </a:xfrm>
          <a:prstGeom prst="rect">
            <a:avLst/>
          </a:prstGeom>
        </p:spPr>
        <p:txBody>
          <a:bodyPr lIns="91425" tIns="91425" rIns="91425" bIns="91425" anchor="t" anchorCtr="0">
            <a:noAutofit/>
          </a:bodyPr>
          <a:lstStyle/>
          <a:p>
            <a:pPr>
              <a:buNone/>
            </a:pPr>
            <a:r>
              <a:rPr lang="en" dirty="0">
                <a:latin typeface="Lucida Grande"/>
                <a:cs typeface="Lucida Grande"/>
              </a:rPr>
              <a:t>*both methods giving true estimates</a:t>
            </a:r>
          </a:p>
        </p:txBody>
      </p:sp>
    </p:spTree>
    <p:extLst>
      <p:ext uri="{BB962C8B-B14F-4D97-AF65-F5344CB8AC3E}">
        <p14:creationId xmlns:p14="http://schemas.microsoft.com/office/powerpoint/2010/main" val="89288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priors</a:t>
            </a:r>
            <a:endParaRPr lang="en-US" dirty="0"/>
          </a:p>
        </p:txBody>
      </p:sp>
      <p:sp>
        <p:nvSpPr>
          <p:cNvPr id="3" name="Content Placeholder 2"/>
          <p:cNvSpPr>
            <a:spLocks noGrp="1"/>
          </p:cNvSpPr>
          <p:nvPr>
            <p:ph idx="1"/>
          </p:nvPr>
        </p:nvSpPr>
        <p:spPr/>
        <p:txBody>
          <a:bodyPr/>
          <a:lstStyle/>
          <a:p>
            <a:r>
              <a:rPr lang="en-US" dirty="0" smtClean="0"/>
              <a:t>No prior information </a:t>
            </a:r>
            <a:r>
              <a:rPr lang="en-US" dirty="0" smtClean="0">
                <a:sym typeface="Wingdings"/>
              </a:rPr>
              <a:t> use uninformative priors</a:t>
            </a:r>
          </a:p>
          <a:p>
            <a:endParaRPr lang="en-US" dirty="0" smtClean="0">
              <a:sym typeface="Wingdings"/>
            </a:endParaRPr>
          </a:p>
          <a:p>
            <a:r>
              <a:rPr lang="en-US" dirty="0" smtClean="0">
                <a:sym typeface="Wingdings"/>
              </a:rPr>
              <a:t>Uninformative priors:</a:t>
            </a:r>
          </a:p>
          <a:p>
            <a:pPr lvl="1"/>
            <a:r>
              <a:rPr lang="en-US" dirty="0" smtClean="0">
                <a:sym typeface="Wingdings"/>
              </a:rPr>
              <a:t>Means  normal</a:t>
            </a:r>
          </a:p>
          <a:p>
            <a:pPr lvl="1"/>
            <a:r>
              <a:rPr lang="en-US" dirty="0" smtClean="0">
                <a:sym typeface="Wingdings"/>
              </a:rPr>
              <a:t>Standard Deviation  uniform </a:t>
            </a:r>
            <a:endParaRPr lang="en-US" dirty="0">
              <a:sym typeface="Wingdings"/>
            </a:endParaRPr>
          </a:p>
          <a:p>
            <a:endParaRPr lang="en-US" dirty="0" smtClean="0">
              <a:sym typeface="Wingdings"/>
            </a:endParaRPr>
          </a:p>
          <a:p>
            <a:endParaRPr lang="en-US" dirty="0">
              <a:sym typeface="Wingdings"/>
            </a:endParaRPr>
          </a:p>
          <a:p>
            <a:endParaRPr lang="en-US" dirty="0" smtClean="0"/>
          </a:p>
        </p:txBody>
      </p:sp>
    </p:spTree>
    <p:extLst>
      <p:ext uri="{BB962C8B-B14F-4D97-AF65-F5344CB8AC3E}">
        <p14:creationId xmlns:p14="http://schemas.microsoft.com/office/powerpoint/2010/main" val="3926245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for mean µ</a:t>
            </a:r>
            <a:endParaRPr lang="en-US" dirty="0"/>
          </a:p>
        </p:txBody>
      </p:sp>
      <p:pic>
        <p:nvPicPr>
          <p:cNvPr id="4" name="Picture 3"/>
          <p:cNvPicPr>
            <a:picLocks noChangeAspect="1"/>
          </p:cNvPicPr>
          <p:nvPr/>
        </p:nvPicPr>
        <p:blipFill>
          <a:blip r:embed="rId4"/>
          <a:stretch>
            <a:fillRect/>
          </a:stretch>
        </p:blipFill>
        <p:spPr>
          <a:xfrm>
            <a:off x="215646" y="1266962"/>
            <a:ext cx="8673772" cy="5044938"/>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838798894"/>
              </p:ext>
            </p:extLst>
          </p:nvPr>
        </p:nvGraphicFramePr>
        <p:xfrm>
          <a:off x="6221038" y="1577941"/>
          <a:ext cx="2465762" cy="458942"/>
        </p:xfrm>
        <a:graphic>
          <a:graphicData uri="http://schemas.openxmlformats.org/presentationml/2006/ole">
            <mc:AlternateContent xmlns:mc="http://schemas.openxmlformats.org/markup-compatibility/2006">
              <mc:Choice xmlns:v="urn:schemas-microsoft-com:vml" Requires="v">
                <p:oleObj spid="_x0000_s9236" name="Equation" r:id="rId5" imgW="1092200" imgH="203200" progId="Equation.3">
                  <p:embed/>
                </p:oleObj>
              </mc:Choice>
              <mc:Fallback>
                <p:oleObj name="Equation" r:id="rId5" imgW="1092200" imgH="203200"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1038" y="1577941"/>
                        <a:ext cx="2465762" cy="458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2503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700" y="533400"/>
            <a:ext cx="9118600" cy="5778500"/>
          </a:xfrm>
          <a:prstGeom prst="rect">
            <a:avLst/>
          </a:prstGeom>
        </p:spPr>
      </p:pic>
      <p:sp>
        <p:nvSpPr>
          <p:cNvPr id="2" name="Title 1"/>
          <p:cNvSpPr>
            <a:spLocks noGrp="1"/>
          </p:cNvSpPr>
          <p:nvPr>
            <p:ph type="title"/>
          </p:nvPr>
        </p:nvSpPr>
        <p:spPr/>
        <p:txBody>
          <a:bodyPr/>
          <a:lstStyle/>
          <a:p>
            <a:r>
              <a:rPr lang="en-US" dirty="0" smtClean="0"/>
              <a:t>Prior for variance: τ</a:t>
            </a:r>
            <a:r>
              <a:rPr lang="en-US" baseline="30000" dirty="0" smtClean="0"/>
              <a:t>2</a:t>
            </a:r>
            <a:endParaRPr lang="en-US" dirty="0"/>
          </a:p>
        </p:txBody>
      </p:sp>
      <p:cxnSp>
        <p:nvCxnSpPr>
          <p:cNvPr id="9" name="Straight Connector 8"/>
          <p:cNvCxnSpPr/>
          <p:nvPr/>
        </p:nvCxnSpPr>
        <p:spPr>
          <a:xfrm>
            <a:off x="8574584" y="3270992"/>
            <a:ext cx="11981" cy="23400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586564" y="5604053"/>
            <a:ext cx="52044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03327" y="3270992"/>
            <a:ext cx="11981" cy="23400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91848" y="5604053"/>
            <a:ext cx="32399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80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MCMC general process</a:t>
            </a:r>
            <a:endParaRPr lang="en-US" dirty="0"/>
          </a:p>
        </p:txBody>
      </p:sp>
      <p:sp>
        <p:nvSpPr>
          <p:cNvPr id="3" name="Content Placeholder 2"/>
          <p:cNvSpPr>
            <a:spLocks noGrp="1"/>
          </p:cNvSpPr>
          <p:nvPr>
            <p:ph idx="1"/>
          </p:nvPr>
        </p:nvSpPr>
        <p:spPr/>
        <p:txBody>
          <a:bodyPr>
            <a:noAutofit/>
          </a:bodyPr>
          <a:lstStyle/>
          <a:p>
            <a:r>
              <a:rPr lang="en-US" sz="2300" dirty="0" smtClean="0"/>
              <a:t>Samples the posterior distribution you’ve generated (prior + likelihood)</a:t>
            </a:r>
          </a:p>
          <a:p>
            <a:endParaRPr lang="en-US" sz="2300" dirty="0" smtClean="0"/>
          </a:p>
          <a:p>
            <a:r>
              <a:rPr lang="en-US" sz="2300" dirty="0" smtClean="0"/>
              <a:t>Select starting value (e.g., 0, educated guess at parameter values, or moment based/least squares values)</a:t>
            </a:r>
          </a:p>
          <a:p>
            <a:endParaRPr lang="en-US" sz="2300" dirty="0" smtClean="0"/>
          </a:p>
          <a:p>
            <a:r>
              <a:rPr lang="en-US" sz="2300" dirty="0" smtClean="0"/>
              <a:t>Algorithm structures search through parameter space (tries combinations of parameters simultaneously if multivariate model)</a:t>
            </a:r>
          </a:p>
          <a:p>
            <a:pPr marL="0" indent="0">
              <a:buNone/>
            </a:pPr>
            <a:endParaRPr lang="en-US" sz="2300" dirty="0" smtClean="0"/>
          </a:p>
          <a:p>
            <a:r>
              <a:rPr lang="en-US" sz="2300" dirty="0" smtClean="0"/>
              <a:t>Output is a posterior probability distribution</a:t>
            </a:r>
          </a:p>
          <a:p>
            <a:endParaRPr lang="en-US" sz="2300" dirty="0" smtClean="0"/>
          </a:p>
          <a:p>
            <a:endParaRPr lang="en-US" sz="2300" dirty="0"/>
          </a:p>
          <a:p>
            <a:endParaRPr lang="en-US" sz="2300" dirty="0"/>
          </a:p>
        </p:txBody>
      </p:sp>
    </p:spTree>
    <p:extLst>
      <p:ext uri="{BB962C8B-B14F-4D97-AF65-F5344CB8AC3E}">
        <p14:creationId xmlns:p14="http://schemas.microsoft.com/office/powerpoint/2010/main" val="351212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1400" y="0"/>
            <a:ext cx="7045605" cy="6858000"/>
          </a:xfrm>
          <a:prstGeom prst="rect">
            <a:avLst/>
          </a:prstGeom>
        </p:spPr>
      </p:pic>
      <p:sp>
        <p:nvSpPr>
          <p:cNvPr id="5" name="Rectangle 4"/>
          <p:cNvSpPr/>
          <p:nvPr/>
        </p:nvSpPr>
        <p:spPr>
          <a:xfrm>
            <a:off x="1291170" y="127001"/>
            <a:ext cx="1153583" cy="168275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243417" y="603250"/>
            <a:ext cx="1047753" cy="369332"/>
          </a:xfrm>
          <a:prstGeom prst="rect">
            <a:avLst/>
          </a:prstGeom>
          <a:noFill/>
        </p:spPr>
        <p:txBody>
          <a:bodyPr wrap="square" rtlCol="0">
            <a:spAutoFit/>
          </a:bodyPr>
          <a:lstStyle/>
          <a:p>
            <a:r>
              <a:rPr lang="en-US" dirty="0" smtClean="0"/>
              <a:t>S</a:t>
            </a:r>
            <a:r>
              <a:rPr lang="en-US" baseline="-25000" dirty="0" smtClean="0"/>
              <a:t>i</a:t>
            </a:r>
            <a:r>
              <a:rPr lang="en-US" baseline="30000" dirty="0" smtClean="0"/>
              <a:t>2</a:t>
            </a:r>
            <a:r>
              <a:rPr lang="en-US" dirty="0" smtClean="0"/>
              <a:t> = 0.02</a:t>
            </a:r>
            <a:endParaRPr lang="en-US" dirty="0"/>
          </a:p>
        </p:txBody>
      </p:sp>
    </p:spTree>
    <p:extLst>
      <p:ext uri="{BB962C8B-B14F-4D97-AF65-F5344CB8AC3E}">
        <p14:creationId xmlns:p14="http://schemas.microsoft.com/office/powerpoint/2010/main" val="137627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1400" y="0"/>
            <a:ext cx="7045605" cy="6858000"/>
          </a:xfrm>
          <a:prstGeom prst="rect">
            <a:avLst/>
          </a:prstGeom>
        </p:spPr>
      </p:pic>
      <p:sp>
        <p:nvSpPr>
          <p:cNvPr id="5" name="Rectangle 4"/>
          <p:cNvSpPr/>
          <p:nvPr/>
        </p:nvSpPr>
        <p:spPr>
          <a:xfrm>
            <a:off x="1291170" y="127001"/>
            <a:ext cx="1153583" cy="168275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243417" y="603250"/>
            <a:ext cx="1047753" cy="369332"/>
          </a:xfrm>
          <a:prstGeom prst="rect">
            <a:avLst/>
          </a:prstGeom>
          <a:noFill/>
        </p:spPr>
        <p:txBody>
          <a:bodyPr wrap="square" rtlCol="0">
            <a:spAutoFit/>
          </a:bodyPr>
          <a:lstStyle/>
          <a:p>
            <a:r>
              <a:rPr lang="en-US" dirty="0" smtClean="0"/>
              <a:t>S</a:t>
            </a:r>
            <a:r>
              <a:rPr lang="en-US" baseline="-25000" dirty="0" smtClean="0"/>
              <a:t>i</a:t>
            </a:r>
            <a:r>
              <a:rPr lang="en-US" baseline="30000" dirty="0" smtClean="0"/>
              <a:t>2</a:t>
            </a:r>
            <a:r>
              <a:rPr lang="en-US" dirty="0" smtClean="0"/>
              <a:t> = 0.02</a:t>
            </a:r>
            <a:endParaRPr lang="en-US" dirty="0"/>
          </a:p>
        </p:txBody>
      </p:sp>
      <p:sp>
        <p:nvSpPr>
          <p:cNvPr id="7" name="TextBox 6"/>
          <p:cNvSpPr txBox="1"/>
          <p:nvPr/>
        </p:nvSpPr>
        <p:spPr>
          <a:xfrm>
            <a:off x="2978153" y="5041899"/>
            <a:ext cx="1047753" cy="369332"/>
          </a:xfrm>
          <a:prstGeom prst="rect">
            <a:avLst/>
          </a:prstGeom>
          <a:noFill/>
        </p:spPr>
        <p:txBody>
          <a:bodyPr wrap="square" rtlCol="0">
            <a:spAutoFit/>
          </a:bodyPr>
          <a:lstStyle/>
          <a:p>
            <a:r>
              <a:rPr lang="en-US" dirty="0" smtClean="0"/>
              <a:t>S</a:t>
            </a:r>
            <a:r>
              <a:rPr lang="en-US" baseline="-25000" dirty="0" smtClean="0"/>
              <a:t>i</a:t>
            </a:r>
            <a:r>
              <a:rPr lang="en-US" baseline="30000" dirty="0" smtClean="0"/>
              <a:t>2</a:t>
            </a:r>
            <a:r>
              <a:rPr lang="en-US" dirty="0" smtClean="0"/>
              <a:t> = 0.26</a:t>
            </a:r>
            <a:endParaRPr lang="en-US" dirty="0"/>
          </a:p>
        </p:txBody>
      </p:sp>
      <p:sp>
        <p:nvSpPr>
          <p:cNvPr id="8" name="Rectangle 7"/>
          <p:cNvSpPr/>
          <p:nvPr/>
        </p:nvSpPr>
        <p:spPr>
          <a:xfrm>
            <a:off x="4057655" y="5063065"/>
            <a:ext cx="1153583" cy="168275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0340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mean conclusions</a:t>
            </a:r>
            <a:endParaRPr lang="en-US" dirty="0"/>
          </a:p>
        </p:txBody>
      </p:sp>
      <p:sp>
        <p:nvSpPr>
          <p:cNvPr id="3" name="Content Placeholder 2"/>
          <p:cNvSpPr>
            <a:spLocks noGrp="1"/>
          </p:cNvSpPr>
          <p:nvPr>
            <p:ph idx="1"/>
          </p:nvPr>
        </p:nvSpPr>
        <p:spPr/>
        <p:txBody>
          <a:bodyPr/>
          <a:lstStyle/>
          <a:p>
            <a:r>
              <a:rPr lang="en-US" dirty="0" smtClean="0"/>
              <a:t>Overall mean effect size = 0.32</a:t>
            </a:r>
          </a:p>
          <a:p>
            <a:endParaRPr lang="en-US" dirty="0"/>
          </a:p>
          <a:p>
            <a:r>
              <a:rPr lang="en-US" dirty="0" smtClean="0"/>
              <a:t>Posterior probability of positive effect size is 1, so we are almost certain the effect is positive.</a:t>
            </a:r>
            <a:endParaRPr lang="en-US" dirty="0"/>
          </a:p>
        </p:txBody>
      </p:sp>
    </p:spTree>
    <p:extLst>
      <p:ext uri="{BB962C8B-B14F-4D97-AF65-F5344CB8AC3E}">
        <p14:creationId xmlns:p14="http://schemas.microsoft.com/office/powerpoint/2010/main" val="68880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Missing Data!</a:t>
            </a:r>
            <a:endParaRPr lang="en-US" dirty="0"/>
          </a:p>
        </p:txBody>
      </p:sp>
      <p:sp>
        <p:nvSpPr>
          <p:cNvPr id="3" name="Content Placeholder 2"/>
          <p:cNvSpPr>
            <a:spLocks noGrp="1"/>
          </p:cNvSpPr>
          <p:nvPr>
            <p:ph idx="1"/>
          </p:nvPr>
        </p:nvSpPr>
        <p:spPr/>
        <p:txBody>
          <a:bodyPr/>
          <a:lstStyle/>
          <a:p>
            <a:r>
              <a:rPr lang="en-US" dirty="0" smtClean="0"/>
              <a:t>Want to include polyandry as fixed effect</a:t>
            </a:r>
          </a:p>
          <a:p>
            <a:endParaRPr lang="en-US" dirty="0"/>
          </a:p>
          <a:p>
            <a:r>
              <a:rPr lang="en-US" dirty="0" smtClean="0"/>
              <a:t>BUT missing data from 3 species</a:t>
            </a:r>
          </a:p>
          <a:p>
            <a:pPr marL="0" indent="0">
              <a:buNone/>
            </a:pPr>
            <a:endParaRPr lang="en-US" dirty="0" smtClean="0"/>
          </a:p>
          <a:p>
            <a:pPr marL="0" indent="0" algn="ctr">
              <a:buNone/>
            </a:pPr>
            <a:r>
              <a:rPr lang="en-US" b="1" dirty="0" smtClean="0"/>
              <a:t>Bayes to the rescue!</a:t>
            </a:r>
            <a:endParaRPr lang="en-US" b="1" dirty="0"/>
          </a:p>
        </p:txBody>
      </p:sp>
    </p:spTree>
    <p:extLst>
      <p:ext uri="{BB962C8B-B14F-4D97-AF65-F5344CB8AC3E}">
        <p14:creationId xmlns:p14="http://schemas.microsoft.com/office/powerpoint/2010/main" val="3581765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a:t>
            </a:r>
            <a:endParaRPr lang="en-US" dirty="0"/>
          </a:p>
        </p:txBody>
      </p:sp>
      <p:sp>
        <p:nvSpPr>
          <p:cNvPr id="3" name="Content Placeholder 2"/>
          <p:cNvSpPr>
            <a:spLocks noGrp="1"/>
          </p:cNvSpPr>
          <p:nvPr>
            <p:ph idx="1"/>
          </p:nvPr>
        </p:nvSpPr>
        <p:spPr/>
        <p:txBody>
          <a:bodyPr>
            <a:normAutofit/>
          </a:bodyPr>
          <a:lstStyle/>
          <a:p>
            <a:pPr marL="0" indent="0">
              <a:buNone/>
            </a:pPr>
            <a:r>
              <a:rPr lang="en-US" sz="3000" i="1" dirty="0" err="1" smtClean="0"/>
              <a:t>Busseola</a:t>
            </a:r>
            <a:r>
              <a:rPr lang="en-US" sz="3000" i="1" dirty="0" smtClean="0"/>
              <a:t> </a:t>
            </a:r>
            <a:r>
              <a:rPr lang="en-US" sz="3000" i="1" dirty="0" err="1" smtClean="0"/>
              <a:t>fusca</a:t>
            </a:r>
            <a:r>
              <a:rPr lang="en-US" sz="3000" i="1" dirty="0"/>
              <a:t> </a:t>
            </a:r>
            <a:r>
              <a:rPr lang="en-US" sz="3000" i="1" dirty="0" smtClean="0"/>
              <a:t>   </a:t>
            </a:r>
            <a:r>
              <a:rPr lang="en-US" sz="3000" dirty="0" smtClean="0"/>
              <a:t>= </a:t>
            </a:r>
            <a:r>
              <a:rPr lang="en-US" sz="3000" dirty="0" err="1" smtClean="0"/>
              <a:t>monandrous</a:t>
            </a:r>
            <a:r>
              <a:rPr lang="en-US" sz="3000" dirty="0" smtClean="0"/>
              <a:t/>
            </a:r>
            <a:br>
              <a:rPr lang="en-US" sz="3000" dirty="0" smtClean="0"/>
            </a:br>
            <a:endParaRPr lang="en-US" sz="2000" dirty="0" smtClean="0"/>
          </a:p>
          <a:p>
            <a:pPr marL="0" indent="0">
              <a:buNone/>
            </a:pPr>
            <a:r>
              <a:rPr lang="en-US" sz="3000" i="1" dirty="0" err="1" smtClean="0"/>
              <a:t>Papilio</a:t>
            </a:r>
            <a:r>
              <a:rPr lang="en-US" sz="3000" i="1" dirty="0" smtClean="0"/>
              <a:t> </a:t>
            </a:r>
            <a:r>
              <a:rPr lang="en-US" sz="3000" i="1" dirty="0" err="1" smtClean="0"/>
              <a:t>machaon</a:t>
            </a:r>
            <a:r>
              <a:rPr lang="en-US" sz="3000" dirty="0" smtClean="0"/>
              <a:t> = polyandrous</a:t>
            </a:r>
            <a:r>
              <a:rPr lang="en-US" sz="3000" i="1" dirty="0" smtClean="0"/>
              <a:t> </a:t>
            </a:r>
          </a:p>
          <a:p>
            <a:pPr marL="0" indent="0">
              <a:buNone/>
            </a:pPr>
            <a:r>
              <a:rPr lang="en-US" sz="2000" i="1" dirty="0" smtClean="0"/>
              <a:t/>
            </a:r>
            <a:br>
              <a:rPr lang="en-US" sz="2000" i="1" dirty="0" smtClean="0"/>
            </a:br>
            <a:r>
              <a:rPr lang="en-US" sz="3000" i="1" dirty="0" err="1" smtClean="0"/>
              <a:t>Eurema</a:t>
            </a:r>
            <a:r>
              <a:rPr lang="en-US" sz="3000" i="1" dirty="0" smtClean="0"/>
              <a:t> </a:t>
            </a:r>
            <a:r>
              <a:rPr lang="en-US" sz="3000" i="1" dirty="0" err="1" smtClean="0"/>
              <a:t>hecabe</a:t>
            </a:r>
            <a:r>
              <a:rPr lang="en-US" sz="3000" i="1" dirty="0" smtClean="0"/>
              <a:t>   </a:t>
            </a:r>
            <a:r>
              <a:rPr lang="en-US" sz="3000" dirty="0" smtClean="0"/>
              <a:t>= polyandrous</a:t>
            </a:r>
          </a:p>
          <a:p>
            <a:pPr marL="0" indent="0">
              <a:buNone/>
            </a:pPr>
            <a:endParaRPr lang="en-US" sz="3000" dirty="0"/>
          </a:p>
          <a:p>
            <a:r>
              <a:rPr lang="en-US" sz="3000" dirty="0" err="1" smtClean="0"/>
              <a:t>Monandry</a:t>
            </a:r>
            <a:r>
              <a:rPr lang="en-US" sz="3000" dirty="0" smtClean="0"/>
              <a:t> &lt; 40% multiple mates</a:t>
            </a:r>
          </a:p>
          <a:p>
            <a:r>
              <a:rPr lang="en-US" sz="3000" dirty="0" smtClean="0"/>
              <a:t>Polyandry &gt; 40% multiple mates</a:t>
            </a:r>
          </a:p>
          <a:p>
            <a:endParaRPr lang="en-US" dirty="0"/>
          </a:p>
          <a:p>
            <a:endParaRPr lang="en-US" dirty="0" smtClean="0"/>
          </a:p>
        </p:txBody>
      </p:sp>
    </p:spTree>
    <p:extLst>
      <p:ext uri="{BB962C8B-B14F-4D97-AF65-F5344CB8AC3E}">
        <p14:creationId xmlns:p14="http://schemas.microsoft.com/office/powerpoint/2010/main" val="191233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do?</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Let’s estimate the values for the missing percentages!</a:t>
            </a:r>
          </a:p>
          <a:p>
            <a:endParaRPr lang="en-US" sz="3000" dirty="0" smtClean="0"/>
          </a:p>
          <a:p>
            <a:pPr marL="0" indent="0">
              <a:buNone/>
            </a:pPr>
            <a:r>
              <a:rPr lang="en-US" sz="3000" dirty="0" smtClean="0"/>
              <a:t>Set different, and relatively uninformative priors for </a:t>
            </a:r>
            <a:r>
              <a:rPr lang="en-US" sz="3000" dirty="0" err="1" smtClean="0"/>
              <a:t>monandrous</a:t>
            </a:r>
            <a:r>
              <a:rPr lang="en-US" sz="3000" dirty="0" smtClean="0"/>
              <a:t> and polyandrous species </a:t>
            </a:r>
            <a:endParaRPr lang="en-US" sz="3000" dirty="0"/>
          </a:p>
          <a:p>
            <a:endParaRPr lang="en-US" sz="3000" dirty="0" smtClean="0"/>
          </a:p>
        </p:txBody>
      </p:sp>
    </p:spTree>
    <p:extLst>
      <p:ext uri="{BB962C8B-B14F-4D97-AF65-F5344CB8AC3E}">
        <p14:creationId xmlns:p14="http://schemas.microsoft.com/office/powerpoint/2010/main" val="152806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solidFill>
                  <a:schemeClr val="accent3"/>
                </a:solidFill>
              </a:rPr>
              <a:t>Frequentist</a:t>
            </a:r>
            <a:r>
              <a:rPr lang="en-US" dirty="0" smtClean="0"/>
              <a:t> vs. </a:t>
            </a:r>
            <a:r>
              <a:rPr lang="en-US" dirty="0" err="1" smtClean="0">
                <a:solidFill>
                  <a:schemeClr val="accent5"/>
                </a:solidFill>
              </a:rPr>
              <a:t>Bayes</a:t>
            </a:r>
            <a:endParaRPr lang="en-US" dirty="0">
              <a:solidFill>
                <a:schemeClr val="accent5"/>
              </a:solidFill>
            </a:endParaRPr>
          </a:p>
        </p:txBody>
      </p:sp>
      <p:sp>
        <p:nvSpPr>
          <p:cNvPr id="7" name="Content Placeholder 6"/>
          <p:cNvSpPr>
            <a:spLocks noGrp="1"/>
          </p:cNvSpPr>
          <p:nvPr>
            <p:ph sz="half" idx="1"/>
          </p:nvPr>
        </p:nvSpPr>
        <p:spPr/>
        <p:txBody>
          <a:bodyPr>
            <a:normAutofit fontScale="92500" lnSpcReduction="10000"/>
          </a:bodyPr>
          <a:lstStyle/>
          <a:p>
            <a:r>
              <a:rPr lang="en-US" dirty="0"/>
              <a:t>Data are random</a:t>
            </a:r>
          </a:p>
          <a:p>
            <a:endParaRPr lang="en-US" dirty="0" smtClean="0"/>
          </a:p>
          <a:p>
            <a:r>
              <a:rPr lang="en-US" dirty="0" smtClean="0"/>
              <a:t>Parameters are unknown constants</a:t>
            </a:r>
          </a:p>
          <a:p>
            <a:endParaRPr lang="en-US" dirty="0" smtClean="0"/>
          </a:p>
          <a:p>
            <a:r>
              <a:rPr lang="en-US" dirty="0" smtClean="0"/>
              <a:t>P(</a:t>
            </a:r>
            <a:r>
              <a:rPr lang="en-US" dirty="0" err="1" smtClean="0"/>
              <a:t>data|parameter</a:t>
            </a:r>
            <a:r>
              <a:rPr lang="en-US" dirty="0" smtClean="0"/>
              <a:t>)</a:t>
            </a:r>
          </a:p>
          <a:p>
            <a:pPr marL="0" indent="0">
              <a:buNone/>
            </a:pPr>
            <a:endParaRPr lang="en-US" dirty="0" smtClean="0"/>
          </a:p>
          <a:p>
            <a:r>
              <a:rPr lang="en-US" dirty="0" smtClean="0"/>
              <a:t>No prior information</a:t>
            </a:r>
          </a:p>
          <a:p>
            <a:endParaRPr lang="en-US" dirty="0" smtClean="0"/>
          </a:p>
          <a:p>
            <a:r>
              <a:rPr lang="en-US" dirty="0" smtClean="0"/>
              <a:t>In a vacuum</a:t>
            </a:r>
          </a:p>
          <a:p>
            <a:endParaRPr lang="en-US" dirty="0"/>
          </a:p>
          <a:p>
            <a:endParaRPr lang="en-US" dirty="0"/>
          </a:p>
        </p:txBody>
      </p:sp>
      <p:sp>
        <p:nvSpPr>
          <p:cNvPr id="8" name="Content Placeholder 7"/>
          <p:cNvSpPr>
            <a:spLocks noGrp="1"/>
          </p:cNvSpPr>
          <p:nvPr>
            <p:ph sz="half" idx="2"/>
          </p:nvPr>
        </p:nvSpPr>
        <p:spPr>
          <a:xfrm>
            <a:off x="4648199" y="1600200"/>
            <a:ext cx="4326467" cy="4525963"/>
          </a:xfrm>
        </p:spPr>
        <p:txBody>
          <a:bodyPr>
            <a:normAutofit fontScale="92500" lnSpcReduction="10000"/>
          </a:bodyPr>
          <a:lstStyle/>
          <a:p>
            <a:r>
              <a:rPr lang="en-US" dirty="0"/>
              <a:t>Data are </a:t>
            </a:r>
            <a:r>
              <a:rPr lang="en-US" dirty="0" smtClean="0"/>
              <a:t>fixed</a:t>
            </a:r>
          </a:p>
          <a:p>
            <a:endParaRPr lang="en-US" dirty="0"/>
          </a:p>
          <a:p>
            <a:r>
              <a:rPr lang="en-US" dirty="0"/>
              <a:t>Parameters are random variables</a:t>
            </a:r>
          </a:p>
          <a:p>
            <a:endParaRPr lang="en-US" dirty="0" smtClean="0"/>
          </a:p>
          <a:p>
            <a:r>
              <a:rPr lang="en-US" dirty="0" smtClean="0"/>
              <a:t>P(</a:t>
            </a:r>
            <a:r>
              <a:rPr lang="en-US" dirty="0" err="1" smtClean="0"/>
              <a:t>parameters|data</a:t>
            </a:r>
            <a:r>
              <a:rPr lang="en-US" dirty="0" smtClean="0"/>
              <a:t>)</a:t>
            </a:r>
          </a:p>
          <a:p>
            <a:pPr marL="0" indent="0">
              <a:buNone/>
            </a:pPr>
            <a:endParaRPr lang="en-US" dirty="0" smtClean="0"/>
          </a:p>
          <a:p>
            <a:r>
              <a:rPr lang="en-US" dirty="0" smtClean="0"/>
              <a:t>Uses prior information</a:t>
            </a:r>
          </a:p>
          <a:p>
            <a:endParaRPr lang="en-US" dirty="0" smtClean="0"/>
          </a:p>
          <a:p>
            <a:r>
              <a:rPr lang="en-US" dirty="0" smtClean="0"/>
              <a:t>Not in a vacuum</a:t>
            </a:r>
          </a:p>
          <a:p>
            <a:endParaRPr lang="en-US" dirty="0"/>
          </a:p>
        </p:txBody>
      </p:sp>
    </p:spTree>
    <p:extLst>
      <p:ext uri="{BB962C8B-B14F-4D97-AF65-F5344CB8AC3E}">
        <p14:creationId xmlns:p14="http://schemas.microsoft.com/office/powerpoint/2010/main" val="305996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15900" y="863600"/>
            <a:ext cx="8712200" cy="5130800"/>
          </a:xfrm>
          <a:prstGeom prst="rect">
            <a:avLst/>
          </a:prstGeom>
        </p:spPr>
      </p:pic>
      <p:sp>
        <p:nvSpPr>
          <p:cNvPr id="2" name="Title 1"/>
          <p:cNvSpPr>
            <a:spLocks noGrp="1"/>
          </p:cNvSpPr>
          <p:nvPr>
            <p:ph type="title"/>
          </p:nvPr>
        </p:nvSpPr>
        <p:spPr/>
        <p:txBody>
          <a:bodyPr/>
          <a:lstStyle/>
          <a:p>
            <a:r>
              <a:rPr lang="en-US" dirty="0" smtClean="0"/>
              <a:t>Prior for </a:t>
            </a:r>
            <a:r>
              <a:rPr lang="en-US" i="1" dirty="0" smtClean="0"/>
              <a:t>X</a:t>
            </a:r>
            <a:r>
              <a:rPr lang="en-US" i="1" baseline="-25000" dirty="0"/>
              <a:t>M</a:t>
            </a:r>
            <a:endParaRPr lang="en-US" i="1" dirty="0"/>
          </a:p>
        </p:txBody>
      </p:sp>
      <p:graphicFrame>
        <p:nvGraphicFramePr>
          <p:cNvPr id="5" name="Object 4"/>
          <p:cNvGraphicFramePr>
            <a:graphicFrameLocks noChangeAspect="1"/>
          </p:cNvGraphicFramePr>
          <p:nvPr>
            <p:extLst>
              <p:ext uri="{D42A27DB-BD31-4B8C-83A1-F6EECF244321}">
                <p14:modId xmlns:p14="http://schemas.microsoft.com/office/powerpoint/2010/main" val="3250707350"/>
              </p:ext>
            </p:extLst>
          </p:nvPr>
        </p:nvGraphicFramePr>
        <p:xfrm>
          <a:off x="6096530" y="1797050"/>
          <a:ext cx="2120900" cy="458788"/>
        </p:xfrm>
        <a:graphic>
          <a:graphicData uri="http://schemas.openxmlformats.org/presentationml/2006/ole">
            <mc:AlternateContent xmlns:mc="http://schemas.openxmlformats.org/markup-compatibility/2006">
              <mc:Choice xmlns:v="urn:schemas-microsoft-com:vml" Requires="v">
                <p:oleObj spid="_x0000_s17421" name="Equation" r:id="rId5" imgW="927100" imgH="203200" progId="Equation.3">
                  <p:embed/>
                </p:oleObj>
              </mc:Choice>
              <mc:Fallback>
                <p:oleObj name="Equation" r:id="rId5" imgW="927100" imgH="2032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530" y="1797050"/>
                        <a:ext cx="2120900"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0844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15900" y="863600"/>
            <a:ext cx="8712200" cy="5130800"/>
          </a:xfrm>
          <a:prstGeom prst="rect">
            <a:avLst/>
          </a:prstGeom>
        </p:spPr>
      </p:pic>
      <p:sp>
        <p:nvSpPr>
          <p:cNvPr id="2" name="Title 1"/>
          <p:cNvSpPr>
            <a:spLocks noGrp="1"/>
          </p:cNvSpPr>
          <p:nvPr>
            <p:ph type="title"/>
          </p:nvPr>
        </p:nvSpPr>
        <p:spPr/>
        <p:txBody>
          <a:bodyPr/>
          <a:lstStyle/>
          <a:p>
            <a:r>
              <a:rPr lang="en-US" dirty="0" smtClean="0"/>
              <a:t>Prior for </a:t>
            </a:r>
            <a:r>
              <a:rPr lang="en-US" i="1" dirty="0" smtClean="0"/>
              <a:t>X</a:t>
            </a:r>
            <a:r>
              <a:rPr lang="en-US" i="1" baseline="-25000" dirty="0" smtClean="0"/>
              <a:t>P</a:t>
            </a:r>
            <a:endParaRPr lang="en-US" i="1" dirty="0"/>
          </a:p>
        </p:txBody>
      </p:sp>
      <p:graphicFrame>
        <p:nvGraphicFramePr>
          <p:cNvPr id="5" name="Object 4"/>
          <p:cNvGraphicFramePr>
            <a:graphicFrameLocks noChangeAspect="1"/>
          </p:cNvGraphicFramePr>
          <p:nvPr>
            <p:extLst>
              <p:ext uri="{D42A27DB-BD31-4B8C-83A1-F6EECF244321}">
                <p14:modId xmlns:p14="http://schemas.microsoft.com/office/powerpoint/2010/main" val="3532551703"/>
              </p:ext>
            </p:extLst>
          </p:nvPr>
        </p:nvGraphicFramePr>
        <p:xfrm>
          <a:off x="6081713" y="1797050"/>
          <a:ext cx="2149475" cy="458788"/>
        </p:xfrm>
        <a:graphic>
          <a:graphicData uri="http://schemas.openxmlformats.org/presentationml/2006/ole">
            <mc:AlternateContent xmlns:mc="http://schemas.openxmlformats.org/markup-compatibility/2006">
              <mc:Choice xmlns:v="urn:schemas-microsoft-com:vml" Requires="v">
                <p:oleObj spid="_x0000_s1031" name="Equation" r:id="rId5" imgW="952500" imgH="203200" progId="Equation.3">
                  <p:embed/>
                </p:oleObj>
              </mc:Choice>
              <mc:Fallback>
                <p:oleObj name="Equation" r:id="rId5" imgW="9525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713" y="1797050"/>
                        <a:ext cx="2149475"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745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139950" y="2255838"/>
            <a:ext cx="4675717" cy="4531320"/>
          </a:xfrm>
          <a:prstGeom prst="rect">
            <a:avLst/>
          </a:prstGeom>
        </p:spPr>
      </p:pic>
      <p:pic>
        <p:nvPicPr>
          <p:cNvPr id="4" name="Picture 3"/>
          <p:cNvPicPr>
            <a:picLocks noChangeAspect="1"/>
          </p:cNvPicPr>
          <p:nvPr/>
        </p:nvPicPr>
        <p:blipFill>
          <a:blip r:embed="rId4"/>
          <a:stretch>
            <a:fillRect/>
          </a:stretch>
        </p:blipFill>
        <p:spPr>
          <a:xfrm>
            <a:off x="478366" y="1373262"/>
            <a:ext cx="7903633" cy="1104686"/>
          </a:xfrm>
          <a:prstGeom prst="rect">
            <a:avLst/>
          </a:prstGeom>
        </p:spPr>
      </p:pic>
      <p:pic>
        <p:nvPicPr>
          <p:cNvPr id="7" name="Picture 6"/>
          <p:cNvPicPr>
            <a:picLocks noChangeAspect="1"/>
          </p:cNvPicPr>
          <p:nvPr/>
        </p:nvPicPr>
        <p:blipFill>
          <a:blip r:embed="rId5"/>
          <a:stretch>
            <a:fillRect/>
          </a:stretch>
        </p:blipFill>
        <p:spPr>
          <a:xfrm>
            <a:off x="552450" y="187326"/>
            <a:ext cx="7787217" cy="1230138"/>
          </a:xfrm>
          <a:prstGeom prst="rect">
            <a:avLst/>
          </a:prstGeom>
        </p:spPr>
      </p:pic>
    </p:spTree>
    <p:extLst>
      <p:ext uri="{BB962C8B-B14F-4D97-AF65-F5344CB8AC3E}">
        <p14:creationId xmlns:p14="http://schemas.microsoft.com/office/powerpoint/2010/main" val="3127755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 &amp; Re-Cap</a:t>
            </a:r>
            <a:endParaRPr lang="en-US" dirty="0"/>
          </a:p>
        </p:txBody>
      </p:sp>
      <p:sp>
        <p:nvSpPr>
          <p:cNvPr id="3" name="Content Placeholder 2"/>
          <p:cNvSpPr>
            <a:spLocks noGrp="1"/>
          </p:cNvSpPr>
          <p:nvPr>
            <p:ph idx="1"/>
          </p:nvPr>
        </p:nvSpPr>
        <p:spPr>
          <a:xfrm>
            <a:off x="457200" y="1600200"/>
            <a:ext cx="8229600" cy="4750123"/>
          </a:xfrm>
        </p:spPr>
        <p:txBody>
          <a:bodyPr>
            <a:normAutofit/>
          </a:bodyPr>
          <a:lstStyle/>
          <a:p>
            <a:pPr marL="0" indent="0">
              <a:buNone/>
            </a:pPr>
            <a:r>
              <a:rPr lang="en-US" sz="2500" dirty="0"/>
              <a:t>A</a:t>
            </a:r>
            <a:r>
              <a:rPr lang="en-US" sz="2500" dirty="0" smtClean="0"/>
              <a:t>t </a:t>
            </a:r>
            <a:r>
              <a:rPr lang="en-US" sz="2500" dirty="0" smtClean="0"/>
              <a:t>the end of the day, it is really just another method to achieve a similar goal, the major difference is that you are using likelihood AND priors</a:t>
            </a:r>
          </a:p>
          <a:p>
            <a:pPr>
              <a:buNone/>
            </a:pPr>
            <a:endParaRPr lang="en-US" sz="2500" dirty="0" smtClean="0"/>
          </a:p>
          <a:p>
            <a:r>
              <a:rPr lang="en-US" sz="2500" dirty="0" smtClean="0"/>
              <a:t>REMEMBER: </a:t>
            </a:r>
            <a:r>
              <a:rPr lang="en-US" sz="2500" dirty="0" err="1" smtClean="0"/>
              <a:t>Bayes</a:t>
            </a:r>
            <a:r>
              <a:rPr lang="en-US" sz="2500" dirty="0" smtClean="0"/>
              <a:t> is a great tool in the toolbox for when you are dealing with:</a:t>
            </a:r>
          </a:p>
          <a:p>
            <a:pPr lvl="1"/>
            <a:r>
              <a:rPr lang="en-US" sz="2500" dirty="0" smtClean="0"/>
              <a:t>Missing data</a:t>
            </a:r>
          </a:p>
          <a:p>
            <a:pPr lvl="1"/>
            <a:r>
              <a:rPr lang="en-US" sz="2500" dirty="0" smtClean="0"/>
              <a:t>Abnormal distributions</a:t>
            </a:r>
          </a:p>
          <a:p>
            <a:pPr lvl="1"/>
            <a:r>
              <a:rPr lang="en-US" sz="2500" dirty="0" smtClean="0"/>
              <a:t>Complex data structures</a:t>
            </a:r>
          </a:p>
          <a:p>
            <a:pPr lvl="1"/>
            <a:r>
              <a:rPr lang="en-US" sz="2500" dirty="0" smtClean="0"/>
              <a:t>Or have/want to include prior information</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66"/>
          <p:cNvPicPr preferRelativeResize="0"/>
          <p:nvPr/>
        </p:nvPicPr>
        <p:blipFill>
          <a:blip r:embed="rId2"/>
          <a:stretch>
            <a:fillRect/>
          </a:stretch>
        </p:blipFill>
        <p:spPr>
          <a:xfrm>
            <a:off x="4729726" y="183832"/>
            <a:ext cx="4191000" cy="6126163"/>
          </a:xfrm>
          <a:prstGeom prst="rect">
            <a:avLst/>
          </a:prstGeom>
        </p:spPr>
      </p:pic>
      <p:sp>
        <p:nvSpPr>
          <p:cNvPr id="8" name="Shape 67"/>
          <p:cNvSpPr txBox="1"/>
          <p:nvPr/>
        </p:nvSpPr>
        <p:spPr>
          <a:xfrm>
            <a:off x="5047197" y="6209723"/>
            <a:ext cx="5028900" cy="292799"/>
          </a:xfrm>
          <a:prstGeom prst="rect">
            <a:avLst/>
          </a:prstGeom>
        </p:spPr>
        <p:txBody>
          <a:bodyPr lIns="91425" tIns="91425" rIns="91425" bIns="91425" anchor="t" anchorCtr="0">
            <a:noAutofit/>
          </a:bodyPr>
          <a:lstStyle/>
          <a:p>
            <a:pPr>
              <a:buNone/>
            </a:pPr>
            <a:r>
              <a:rPr lang="en" dirty="0"/>
              <a:t>http://imgs.xkcd.com/comics/frequentists_vs_bayesians.png</a:t>
            </a:r>
          </a:p>
        </p:txBody>
      </p:sp>
      <p:sp>
        <p:nvSpPr>
          <p:cNvPr id="4" name="Title 3"/>
          <p:cNvSpPr>
            <a:spLocks noGrp="1"/>
          </p:cNvSpPr>
          <p:nvPr>
            <p:ph type="title"/>
          </p:nvPr>
        </p:nvSpPr>
        <p:spPr>
          <a:xfrm>
            <a:off x="256123" y="274638"/>
            <a:ext cx="8229600" cy="1143000"/>
          </a:xfrm>
        </p:spPr>
        <p:txBody>
          <a:bodyPr/>
          <a:lstStyle/>
          <a:p>
            <a:pPr algn="l"/>
            <a:r>
              <a:rPr lang="en-US" dirty="0" smtClean="0"/>
              <a:t>So what is </a:t>
            </a:r>
            <a:r>
              <a:rPr lang="en-US" dirty="0" err="1" smtClean="0"/>
              <a:t>Bayes</a:t>
            </a:r>
            <a:r>
              <a:rPr lang="en-US" dirty="0" smtClean="0"/>
              <a:t>?</a:t>
            </a:r>
            <a:endParaRPr lang="en-US" dirty="0"/>
          </a:p>
        </p:txBody>
      </p:sp>
    </p:spTree>
    <p:extLst>
      <p:ext uri="{BB962C8B-B14F-4D97-AF65-F5344CB8AC3E}">
        <p14:creationId xmlns:p14="http://schemas.microsoft.com/office/powerpoint/2010/main" val="32549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34626952"/>
              </p:ext>
            </p:extLst>
          </p:nvPr>
        </p:nvGraphicFramePr>
        <p:xfrm>
          <a:off x="200508" y="3476542"/>
          <a:ext cx="5194370" cy="623324"/>
        </p:xfrm>
        <a:graphic>
          <a:graphicData uri="http://schemas.openxmlformats.org/presentationml/2006/ole">
            <mc:AlternateContent xmlns:mc="http://schemas.openxmlformats.org/markup-compatibility/2006">
              <mc:Choice xmlns:v="urn:schemas-microsoft-com:vml" Requires="v">
                <p:oleObj spid="_x0000_s14348" name="Equation" r:id="rId4" imgW="3492500" imgH="419100" progId="Equation.3">
                  <p:embed/>
                </p:oleObj>
              </mc:Choice>
              <mc:Fallback>
                <p:oleObj name="Equation" r:id="rId4" imgW="3492500" imgH="4191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8" y="3476542"/>
                        <a:ext cx="5194370" cy="623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pPr algn="l"/>
            <a:r>
              <a:rPr lang="en-US" dirty="0" smtClean="0"/>
              <a:t>So what is </a:t>
            </a:r>
            <a:r>
              <a:rPr lang="en-US" dirty="0" err="1" smtClean="0"/>
              <a:t>Bayes</a:t>
            </a:r>
            <a:r>
              <a:rPr lang="en-US" dirty="0" smtClean="0"/>
              <a:t>?</a:t>
            </a:r>
            <a:endParaRPr lang="en-US" dirty="0"/>
          </a:p>
        </p:txBody>
      </p:sp>
      <p:sp>
        <p:nvSpPr>
          <p:cNvPr id="5" name="Content Placeholder 4"/>
          <p:cNvSpPr>
            <a:spLocks noGrp="1"/>
          </p:cNvSpPr>
          <p:nvPr>
            <p:ph sz="half" idx="1"/>
          </p:nvPr>
        </p:nvSpPr>
        <p:spPr>
          <a:xfrm>
            <a:off x="200508" y="1600200"/>
            <a:ext cx="5848150" cy="4525963"/>
          </a:xfrm>
        </p:spPr>
        <p:txBody>
          <a:bodyPr>
            <a:normAutofit/>
          </a:bodyPr>
          <a:lstStyle/>
          <a:p>
            <a:pPr lvl="0">
              <a:buNone/>
            </a:pPr>
            <a:r>
              <a:rPr lang="en-US" dirty="0" smtClean="0"/>
              <a:t>Bayes Theorem:</a:t>
            </a:r>
          </a:p>
          <a:p>
            <a:pPr lvl="0">
              <a:buNone/>
            </a:pPr>
            <a:endParaRPr lang="en-US" dirty="0" smtClean="0"/>
          </a:p>
          <a:p>
            <a:pPr lvl="0">
              <a:buNone/>
            </a:pPr>
            <a:endParaRPr lang="en-US" dirty="0" smtClean="0"/>
          </a:p>
          <a:p>
            <a:endParaRPr lang="en-US" dirty="0" smtClean="0"/>
          </a:p>
          <a:p>
            <a:endParaRPr lang="en-US" dirty="0" smtClean="0"/>
          </a:p>
        </p:txBody>
      </p:sp>
      <p:pic>
        <p:nvPicPr>
          <p:cNvPr id="7" name="Shape 66"/>
          <p:cNvPicPr preferRelativeResize="0"/>
          <p:nvPr/>
        </p:nvPicPr>
        <p:blipFill>
          <a:blip r:embed="rId6"/>
          <a:stretch>
            <a:fillRect/>
          </a:stretch>
        </p:blipFill>
        <p:spPr>
          <a:xfrm>
            <a:off x="5798022" y="183833"/>
            <a:ext cx="3356629" cy="4946612"/>
          </a:xfrm>
          <a:prstGeom prst="rect">
            <a:avLst/>
          </a:prstGeom>
        </p:spPr>
      </p:pic>
      <p:sp>
        <p:nvSpPr>
          <p:cNvPr id="8" name="Shape 67"/>
          <p:cNvSpPr txBox="1"/>
          <p:nvPr/>
        </p:nvSpPr>
        <p:spPr>
          <a:xfrm>
            <a:off x="3279779" y="6347306"/>
            <a:ext cx="6615637" cy="510694"/>
          </a:xfrm>
          <a:prstGeom prst="rect">
            <a:avLst/>
          </a:prstGeom>
        </p:spPr>
        <p:txBody>
          <a:bodyPr lIns="91425" tIns="91425" rIns="91425" bIns="91425" anchor="t" anchorCtr="0">
            <a:noAutofit/>
          </a:bodyPr>
          <a:lstStyle/>
          <a:p>
            <a:pPr>
              <a:buNone/>
            </a:pPr>
            <a:r>
              <a:rPr lang="en" dirty="0"/>
              <a:t>http://imgs.xkcd.com/comics/frequentists_vs_bayesians.png</a:t>
            </a:r>
          </a:p>
        </p:txBody>
      </p:sp>
    </p:spTree>
    <p:extLst>
      <p:ext uri="{BB962C8B-B14F-4D97-AF65-F5344CB8AC3E}">
        <p14:creationId xmlns:p14="http://schemas.microsoft.com/office/powerpoint/2010/main" val="250563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7642911"/>
              </p:ext>
            </p:extLst>
          </p:nvPr>
        </p:nvGraphicFramePr>
        <p:xfrm>
          <a:off x="200508" y="3476542"/>
          <a:ext cx="5194370" cy="623324"/>
        </p:xfrm>
        <a:graphic>
          <a:graphicData uri="http://schemas.openxmlformats.org/presentationml/2006/ole">
            <mc:AlternateContent xmlns:mc="http://schemas.openxmlformats.org/markup-compatibility/2006">
              <mc:Choice xmlns:v="urn:schemas-microsoft-com:vml" Requires="v">
                <p:oleObj spid="_x0000_s13325" name="Equation" r:id="rId4" imgW="3492500" imgH="419100" progId="Equation.3">
                  <p:embed/>
                </p:oleObj>
              </mc:Choice>
              <mc:Fallback>
                <p:oleObj name="Equation" r:id="rId4" imgW="3492500" imgH="4191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8" y="3476542"/>
                        <a:ext cx="5194370" cy="623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pPr algn="l"/>
            <a:r>
              <a:rPr lang="en-US" dirty="0" smtClean="0"/>
              <a:t>So what is </a:t>
            </a:r>
            <a:r>
              <a:rPr lang="en-US" dirty="0" err="1" smtClean="0"/>
              <a:t>Bayes</a:t>
            </a:r>
            <a:r>
              <a:rPr lang="en-US" dirty="0" smtClean="0"/>
              <a:t>?</a:t>
            </a:r>
            <a:endParaRPr lang="en-US" dirty="0"/>
          </a:p>
        </p:txBody>
      </p:sp>
      <p:sp>
        <p:nvSpPr>
          <p:cNvPr id="5" name="Content Placeholder 4"/>
          <p:cNvSpPr>
            <a:spLocks noGrp="1"/>
          </p:cNvSpPr>
          <p:nvPr>
            <p:ph sz="half" idx="1"/>
          </p:nvPr>
        </p:nvSpPr>
        <p:spPr>
          <a:xfrm>
            <a:off x="200508" y="1600200"/>
            <a:ext cx="5848150" cy="4525963"/>
          </a:xfrm>
        </p:spPr>
        <p:txBody>
          <a:bodyPr>
            <a:normAutofit/>
          </a:bodyPr>
          <a:lstStyle/>
          <a:p>
            <a:pPr lvl="0">
              <a:buNone/>
            </a:pPr>
            <a:r>
              <a:rPr lang="en-US" dirty="0" smtClean="0"/>
              <a:t>Bayes Theorem:</a:t>
            </a:r>
          </a:p>
          <a:p>
            <a:pPr lvl="0">
              <a:buNone/>
            </a:pPr>
            <a:endParaRPr lang="en-US" dirty="0" smtClean="0"/>
          </a:p>
          <a:p>
            <a:pPr lvl="0">
              <a:buNone/>
            </a:pPr>
            <a:endParaRPr lang="en-US" dirty="0" smtClean="0"/>
          </a:p>
          <a:p>
            <a:endParaRPr lang="en-US" dirty="0" smtClean="0"/>
          </a:p>
          <a:p>
            <a:endParaRPr lang="en-US" dirty="0" smtClean="0"/>
          </a:p>
        </p:txBody>
      </p:sp>
      <p:pic>
        <p:nvPicPr>
          <p:cNvPr id="7" name="Shape 66"/>
          <p:cNvPicPr preferRelativeResize="0"/>
          <p:nvPr/>
        </p:nvPicPr>
        <p:blipFill>
          <a:blip r:embed="rId6"/>
          <a:stretch>
            <a:fillRect/>
          </a:stretch>
        </p:blipFill>
        <p:spPr>
          <a:xfrm>
            <a:off x="5798022" y="183833"/>
            <a:ext cx="3356629" cy="4946612"/>
          </a:xfrm>
          <a:prstGeom prst="rect">
            <a:avLst/>
          </a:prstGeom>
        </p:spPr>
      </p:pic>
      <p:sp>
        <p:nvSpPr>
          <p:cNvPr id="8" name="Shape 67"/>
          <p:cNvSpPr txBox="1"/>
          <p:nvPr/>
        </p:nvSpPr>
        <p:spPr>
          <a:xfrm>
            <a:off x="3279779" y="6347306"/>
            <a:ext cx="6615637" cy="510694"/>
          </a:xfrm>
          <a:prstGeom prst="rect">
            <a:avLst/>
          </a:prstGeom>
        </p:spPr>
        <p:txBody>
          <a:bodyPr lIns="91425" tIns="91425" rIns="91425" bIns="91425" anchor="t" anchorCtr="0">
            <a:noAutofit/>
          </a:bodyPr>
          <a:lstStyle/>
          <a:p>
            <a:pPr>
              <a:buNone/>
            </a:pPr>
            <a:r>
              <a:rPr lang="en" dirty="0"/>
              <a:t>http://imgs.xkcd.com/comics/frequentists_vs_bayesians.png</a:t>
            </a:r>
          </a:p>
        </p:txBody>
      </p:sp>
      <p:sp>
        <p:nvSpPr>
          <p:cNvPr id="10" name="Shape 78"/>
          <p:cNvSpPr txBox="1"/>
          <p:nvPr/>
        </p:nvSpPr>
        <p:spPr>
          <a:xfrm>
            <a:off x="2264834" y="2791269"/>
            <a:ext cx="1769999" cy="341399"/>
          </a:xfrm>
          <a:prstGeom prst="rect">
            <a:avLst/>
          </a:prstGeom>
        </p:spPr>
        <p:txBody>
          <a:bodyPr lIns="91425" tIns="91425" rIns="91425" bIns="91425" anchor="t" anchorCtr="0">
            <a:noAutofit/>
          </a:bodyPr>
          <a:lstStyle/>
          <a:p>
            <a:pPr algn="ctr">
              <a:buNone/>
            </a:pPr>
            <a:r>
              <a:rPr lang="en" dirty="0">
                <a:solidFill>
                  <a:srgbClr val="FF0000"/>
                </a:solidFill>
              </a:rPr>
              <a:t>Likelihood</a:t>
            </a:r>
          </a:p>
        </p:txBody>
      </p:sp>
      <p:sp>
        <p:nvSpPr>
          <p:cNvPr id="3" name="Right Brace 2"/>
          <p:cNvSpPr/>
          <p:nvPr/>
        </p:nvSpPr>
        <p:spPr>
          <a:xfrm rot="16200000">
            <a:off x="3008356" y="2452645"/>
            <a:ext cx="290958" cy="1778001"/>
          </a:xfrm>
          <a:prstGeom prst="rightBrace">
            <a:avLst>
              <a:gd name="adj1" fmla="val 37121"/>
              <a:gd name="adj2" fmla="val 50000"/>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e 11"/>
          <p:cNvSpPr/>
          <p:nvPr/>
        </p:nvSpPr>
        <p:spPr>
          <a:xfrm rot="16200000">
            <a:off x="4613090" y="2739656"/>
            <a:ext cx="264507" cy="1214399"/>
          </a:xfrm>
          <a:prstGeom prst="rightBrace">
            <a:avLst>
              <a:gd name="adj1" fmla="val 37121"/>
              <a:gd name="adj2" fmla="val 50000"/>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hape 78"/>
          <p:cNvSpPr txBox="1"/>
          <p:nvPr/>
        </p:nvSpPr>
        <p:spPr>
          <a:xfrm>
            <a:off x="3888317" y="2791269"/>
            <a:ext cx="1769999" cy="341399"/>
          </a:xfrm>
          <a:prstGeom prst="rect">
            <a:avLst/>
          </a:prstGeom>
        </p:spPr>
        <p:txBody>
          <a:bodyPr lIns="91425" tIns="91425" rIns="91425" bIns="91425" anchor="t" anchorCtr="0">
            <a:noAutofit/>
          </a:bodyPr>
          <a:lstStyle/>
          <a:p>
            <a:pPr algn="ctr">
              <a:buNone/>
            </a:pPr>
            <a:r>
              <a:rPr lang="en-CA" dirty="0" smtClean="0">
                <a:solidFill>
                  <a:srgbClr val="FF0000"/>
                </a:solidFill>
              </a:rPr>
              <a:t>Prior</a:t>
            </a:r>
            <a:endParaRPr lang="en" dirty="0">
              <a:solidFill>
                <a:srgbClr val="FF0000"/>
              </a:solidFill>
            </a:endParaRPr>
          </a:p>
        </p:txBody>
      </p:sp>
    </p:spTree>
    <p:extLst>
      <p:ext uri="{BB962C8B-B14F-4D97-AF65-F5344CB8AC3E}">
        <p14:creationId xmlns:p14="http://schemas.microsoft.com/office/powerpoint/2010/main" val="10418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endParaRPr lang="en-US" dirty="0"/>
          </a:p>
        </p:txBody>
      </p:sp>
      <p:sp>
        <p:nvSpPr>
          <p:cNvPr id="3" name="Content Placeholder 2"/>
          <p:cNvSpPr>
            <a:spLocks noGrp="1"/>
          </p:cNvSpPr>
          <p:nvPr>
            <p:ph idx="1"/>
          </p:nvPr>
        </p:nvSpPr>
        <p:spPr>
          <a:xfrm>
            <a:off x="76212" y="1600200"/>
            <a:ext cx="9099550" cy="4525963"/>
          </a:xfrm>
        </p:spPr>
        <p:txBody>
          <a:bodyPr>
            <a:noAutofit/>
          </a:bodyPr>
          <a:lstStyle/>
          <a:p>
            <a:r>
              <a:rPr lang="en-US" sz="2800" dirty="0" err="1" smtClean="0"/>
              <a:t>Bayes</a:t>
            </a:r>
            <a:r>
              <a:rPr lang="en-US" sz="2800" dirty="0" smtClean="0"/>
              <a:t> is likelihood WITH prior information</a:t>
            </a:r>
          </a:p>
          <a:p>
            <a:endParaRPr lang="en-US" sz="2800" dirty="0" smtClean="0"/>
          </a:p>
          <a:p>
            <a:r>
              <a:rPr lang="en-US" sz="2800" dirty="0" smtClean="0"/>
              <a:t>Prior + Likelihood = Posterior</a:t>
            </a:r>
          </a:p>
          <a:p>
            <a:pPr>
              <a:buNone/>
            </a:pPr>
            <a:r>
              <a:rPr lang="en-US" sz="2800" dirty="0" smtClean="0"/>
              <a:t>	(existing data) + (</a:t>
            </a:r>
            <a:r>
              <a:rPr lang="en-US" sz="2800" dirty="0" err="1" smtClean="0"/>
              <a:t>frequentist</a:t>
            </a:r>
            <a:r>
              <a:rPr lang="en-US" sz="2800" dirty="0" smtClean="0"/>
              <a:t> likelihood) = output</a:t>
            </a:r>
          </a:p>
          <a:p>
            <a:pPr>
              <a:buNone/>
            </a:pPr>
            <a:endParaRPr lang="en-US" sz="2800" dirty="0" smtClean="0"/>
          </a:p>
          <a:p>
            <a:r>
              <a:rPr lang="en" sz="2800" dirty="0" smtClean="0"/>
              <a:t>Empirical Bayes</a:t>
            </a:r>
            <a:r>
              <a:rPr lang="en-US" sz="2800" dirty="0" smtClean="0"/>
              <a:t>: </a:t>
            </a:r>
            <a:r>
              <a:rPr lang="en" sz="2800" dirty="0" smtClean="0"/>
              <a:t>when like the frequentist approach, you assume S</a:t>
            </a:r>
            <a:r>
              <a:rPr lang="en" sz="2800" baseline="30000" dirty="0" smtClean="0"/>
              <a:t>2</a:t>
            </a:r>
            <a:r>
              <a:rPr lang="en" sz="2800" dirty="0" smtClean="0"/>
              <a:t> = σ</a:t>
            </a:r>
            <a:r>
              <a:rPr lang="en" sz="2800" baseline="30000" dirty="0" smtClean="0"/>
              <a:t>2</a:t>
            </a:r>
            <a:r>
              <a:rPr lang="en" sz="2800" dirty="0" smtClean="0"/>
              <a:t> ...whether you</a:t>
            </a:r>
            <a:r>
              <a:rPr lang="en-US" sz="2800" dirty="0" smtClean="0"/>
              <a:t> </a:t>
            </a:r>
            <a:r>
              <a:rPr lang="en" sz="2800" dirty="0" smtClean="0"/>
              <a:t>do this depends on the sample size</a:t>
            </a:r>
          </a:p>
          <a:p>
            <a:endParaRPr lang="en-US" sz="2800" dirty="0" smtClean="0"/>
          </a:p>
          <a:p>
            <a:pPr>
              <a:buNone/>
            </a:pPr>
            <a:endParaRPr lang="en-US" sz="2800" dirty="0"/>
          </a:p>
        </p:txBody>
      </p:sp>
    </p:spTree>
    <p:extLst>
      <p:ext uri="{BB962C8B-B14F-4D97-AF65-F5344CB8AC3E}">
        <p14:creationId xmlns:p14="http://schemas.microsoft.com/office/powerpoint/2010/main" val="162496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Priors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Choose well, it will influence your results…</a:t>
            </a:r>
          </a:p>
          <a:p>
            <a:endParaRPr lang="en-US" dirty="0" smtClean="0"/>
          </a:p>
          <a:p>
            <a:r>
              <a:rPr lang="en-US" dirty="0" smtClean="0"/>
              <a:t>CONJUGATE: using a complimentary distribution</a:t>
            </a:r>
            <a:br>
              <a:rPr lang="en-US" dirty="0" smtClean="0"/>
            </a:br>
            <a:endParaRPr lang="en-US" dirty="0" smtClean="0"/>
          </a:p>
          <a:p>
            <a:r>
              <a:rPr lang="en-US" dirty="0" smtClean="0"/>
              <a:t>PRIOR INFORMATION: data from literature, pilot studies, prior meta-analyses, etc.</a:t>
            </a:r>
            <a:br>
              <a:rPr lang="en-US" dirty="0" smtClean="0"/>
            </a:br>
            <a:endParaRPr lang="en-US" dirty="0" smtClean="0"/>
          </a:p>
          <a:p>
            <a:r>
              <a:rPr lang="en-US" dirty="0" smtClean="0"/>
              <a:t>UNINFORMATIVE: weak, but can be used to impose constraints and good if you have no information</a:t>
            </a:r>
            <a:endParaRPr lang="en-US" dirty="0"/>
          </a:p>
        </p:txBody>
      </p:sp>
    </p:spTree>
    <p:extLst>
      <p:ext uri="{BB962C8B-B14F-4D97-AF65-F5344CB8AC3E}">
        <p14:creationId xmlns:p14="http://schemas.microsoft.com/office/powerpoint/2010/main" val="246871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Uninformative Priors</a:t>
            </a:r>
            <a:endParaRPr lang="en-US" dirty="0"/>
          </a:p>
        </p:txBody>
      </p:sp>
      <p:sp>
        <p:nvSpPr>
          <p:cNvPr id="3" name="Content Placeholder 2"/>
          <p:cNvSpPr>
            <a:spLocks noGrp="1"/>
          </p:cNvSpPr>
          <p:nvPr>
            <p:ph idx="1"/>
          </p:nvPr>
        </p:nvSpPr>
        <p:spPr>
          <a:xfrm>
            <a:off x="457200" y="1600200"/>
            <a:ext cx="8559800" cy="4525963"/>
          </a:xfrm>
        </p:spPr>
        <p:txBody>
          <a:bodyPr/>
          <a:lstStyle/>
          <a:p>
            <a:pPr lvl="0"/>
            <a:r>
              <a:rPr lang="en" dirty="0" smtClean="0"/>
              <a:t>Mean: </a:t>
            </a:r>
            <a:r>
              <a:rPr lang="en-CA" dirty="0" smtClean="0"/>
              <a:t>N</a:t>
            </a:r>
            <a:r>
              <a:rPr lang="en" dirty="0" smtClean="0"/>
              <a:t>ormal distribution (-∞, ∞)</a:t>
            </a:r>
            <a:endParaRPr lang="en-CA" dirty="0" smtClean="0"/>
          </a:p>
          <a:p>
            <a:pPr lvl="0"/>
            <a:endParaRPr lang="en" dirty="0" smtClean="0"/>
          </a:p>
          <a:p>
            <a:pPr lvl="0"/>
            <a:r>
              <a:rPr lang="en-CA" dirty="0" smtClean="0"/>
              <a:t>Standard deviation: Uniform distribution </a:t>
            </a:r>
            <a:r>
              <a:rPr lang="en" dirty="0" smtClean="0"/>
              <a:t>(0, </a:t>
            </a:r>
            <a:r>
              <a:rPr lang="en" dirty="0"/>
              <a:t>∞) </a:t>
            </a:r>
            <a:endParaRPr lang="en" dirty="0" smtClean="0"/>
          </a:p>
          <a:p>
            <a:endParaRPr lang="en-US" dirty="0"/>
          </a:p>
        </p:txBody>
      </p:sp>
    </p:spTree>
    <p:extLst>
      <p:ext uri="{BB962C8B-B14F-4D97-AF65-F5344CB8AC3E}">
        <p14:creationId xmlns:p14="http://schemas.microsoft.com/office/powerpoint/2010/main" val="355147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TotalTime>
  <Words>1748</Words>
  <Application>Microsoft Macintosh PowerPoint</Application>
  <PresentationFormat>On-screen Show (4:3)</PresentationFormat>
  <Paragraphs>219</Paragraphs>
  <Slides>33</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Bayesian Inference!!!</vt:lpstr>
      <vt:lpstr>PowerPoint Presentation</vt:lpstr>
      <vt:lpstr>Frequentist vs. Bayes</vt:lpstr>
      <vt:lpstr>So what is Bayes?</vt:lpstr>
      <vt:lpstr>So what is Bayes?</vt:lpstr>
      <vt:lpstr>So what is Bayes?</vt:lpstr>
      <vt:lpstr>Bayes</vt:lpstr>
      <vt:lpstr>Choosing Priors</vt:lpstr>
      <vt:lpstr>Uninformative Priors</vt:lpstr>
      <vt:lpstr>Example of uninformative variance priors</vt:lpstr>
      <vt:lpstr>Priors and Precision</vt:lpstr>
      <vt:lpstr>So why use Bayes over likelihood?</vt:lpstr>
      <vt:lpstr>More Lepidoptera!</vt:lpstr>
      <vt:lpstr>PowerPoint Presentation</vt:lpstr>
      <vt:lpstr>PowerPoint Presentation</vt:lpstr>
      <vt:lpstr>PowerPoint Presentation</vt:lpstr>
      <vt:lpstr>PowerPoint Presentation</vt:lpstr>
      <vt:lpstr>PowerPoint Presentation</vt:lpstr>
      <vt:lpstr>PowerPoint Presentation</vt:lpstr>
      <vt:lpstr>Choosing priors</vt:lpstr>
      <vt:lpstr>Prior for mean µ</vt:lpstr>
      <vt:lpstr>Prior for variance: τ2</vt:lpstr>
      <vt:lpstr>MCMC general process</vt:lpstr>
      <vt:lpstr>PowerPoint Presentation</vt:lpstr>
      <vt:lpstr>PowerPoint Presentation</vt:lpstr>
      <vt:lpstr>Grand mean conclusions</vt:lpstr>
      <vt:lpstr>Example 2 – Missing Data!</vt:lpstr>
      <vt:lpstr>What we know</vt:lpstr>
      <vt:lpstr>So what do we do?</vt:lpstr>
      <vt:lpstr>Prior for XM</vt:lpstr>
      <vt:lpstr>Prior for XP</vt:lpstr>
      <vt:lpstr>PowerPoint Presentation</vt:lpstr>
      <vt:lpstr>Final Notes &amp; Re-Cap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Inference!!!</dc:title>
  <dc:creator>j d</dc:creator>
  <cp:lastModifiedBy>j d</cp:lastModifiedBy>
  <cp:revision>48</cp:revision>
  <dcterms:created xsi:type="dcterms:W3CDTF">2014-04-09T12:57:51Z</dcterms:created>
  <dcterms:modified xsi:type="dcterms:W3CDTF">2014-04-09T14:01:27Z</dcterms:modified>
</cp:coreProperties>
</file>